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4E685-40CE-4601-A54C-D1353474E42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C0E6-9F25-40ED-B79E-46E0D7A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C0E6-9F25-40ED-B79E-46E0D7A5A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12E9D3-AFD1-49A2-AE80-D601888162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9F37-90E0-4573-B9DF-4A2999054E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4C09-7331-44BB-B593-C094C5D3F1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A63E86-5079-4C7D-81B4-2E4E6917F2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327513-C674-4D10-B863-6434DE09E2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CCD8-F005-4876-B334-0B2D0AF78D8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486-A28B-45BD-AA7D-6BE4639A354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03CE1D-0E08-4DCB-83CE-BD739595A2A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AD3D-C13C-47DF-87C8-C392B85C49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54AA68-29DD-46C1-839A-A216612444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135A-A713-4381-A21F-C389620A73C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2F5848-7953-49B3-9413-FAF0BEC941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828800"/>
            <a:ext cx="85344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Opening Prayer: 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Fruit of the Spirit</a:t>
            </a:r>
            <a:endParaRPr lang="en-US" sz="6000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89" y="3886200"/>
            <a:ext cx="8549639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1347"/>
            <a:ext cx="8534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9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553200" cy="675162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latin typeface="Franklin Gothic Medium" panose="020B0603020102020204" pitchFamily="34" charset="0"/>
              </a:rPr>
              <a:t>…for Gentleness</a:t>
            </a:r>
            <a:endParaRPr lang="en-US" sz="4000" b="0" dirty="0">
              <a:latin typeface="Franklin Gothic Medium" panose="020B0603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1295400"/>
            <a:ext cx="61722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0" dirty="0" smtClean="0">
                <a:latin typeface="Franklin Gothic Book" panose="020B0503020102020204" pitchFamily="34" charset="0"/>
              </a:rPr>
              <a:t>O Comforter,</a:t>
            </a:r>
          </a:p>
          <a:p>
            <a:r>
              <a:rPr lang="en-US" sz="3200" b="0" dirty="0">
                <a:latin typeface="Franklin Gothic Book" panose="020B0503020102020204" pitchFamily="34" charset="0"/>
              </a:rPr>
              <a:t>f</a:t>
            </a:r>
            <a:r>
              <a:rPr lang="en-US" sz="3200" b="0" dirty="0" smtClean="0">
                <a:latin typeface="Franklin Gothic Book" panose="020B0503020102020204" pitchFamily="34" charset="0"/>
              </a:rPr>
              <a:t>orm us as calming presence,</a:t>
            </a:r>
          </a:p>
          <a:p>
            <a:r>
              <a:rPr lang="en-US" sz="3200" b="0" dirty="0">
                <a:latin typeface="Franklin Gothic Book" panose="020B0503020102020204" pitchFamily="34" charset="0"/>
              </a:rPr>
              <a:t>h</a:t>
            </a:r>
            <a:r>
              <a:rPr lang="en-US" sz="3200" b="0" dirty="0" smtClean="0">
                <a:latin typeface="Franklin Gothic Book" panose="020B0503020102020204" pitchFamily="34" charset="0"/>
              </a:rPr>
              <a:t>ealing balm,</a:t>
            </a:r>
          </a:p>
          <a:p>
            <a:r>
              <a:rPr lang="en-US" sz="3200" b="0" dirty="0">
                <a:latin typeface="Franklin Gothic Book" panose="020B0503020102020204" pitchFamily="34" charset="0"/>
              </a:rPr>
              <a:t>s</a:t>
            </a:r>
            <a:r>
              <a:rPr lang="en-US" sz="3200" b="0" dirty="0" smtClean="0">
                <a:latin typeface="Franklin Gothic Book" panose="020B0503020102020204" pitchFamily="34" charset="0"/>
              </a:rPr>
              <a:t>ympathetic ear, </a:t>
            </a:r>
          </a:p>
          <a:p>
            <a:r>
              <a:rPr lang="en-US" sz="3200" b="0" dirty="0">
                <a:latin typeface="Franklin Gothic Book" panose="020B0503020102020204" pitchFamily="34" charset="0"/>
              </a:rPr>
              <a:t>c</a:t>
            </a:r>
            <a:r>
              <a:rPr lang="en-US" sz="3200" b="0" dirty="0" smtClean="0">
                <a:latin typeface="Franklin Gothic Book" panose="020B0503020102020204" pitchFamily="34" charset="0"/>
              </a:rPr>
              <a:t>ompassionate heart. </a:t>
            </a:r>
          </a:p>
          <a:p>
            <a:r>
              <a:rPr lang="en-US" sz="3200" b="0" dirty="0" smtClean="0">
                <a:latin typeface="Franklin Gothic Book" panose="020B0503020102020204" pitchFamily="34" charset="0"/>
              </a:rPr>
              <a:t>Eliminate all mockery from our minds</a:t>
            </a:r>
          </a:p>
          <a:p>
            <a:r>
              <a:rPr lang="en-US" sz="3200" b="0" dirty="0">
                <a:latin typeface="Franklin Gothic Book" panose="020B0503020102020204" pitchFamily="34" charset="0"/>
              </a:rPr>
              <a:t>a</a:t>
            </a:r>
            <a:r>
              <a:rPr lang="en-US" sz="3200" b="0" dirty="0" smtClean="0">
                <a:latin typeface="Franklin Gothic Book" panose="020B0503020102020204" pitchFamily="34" charset="0"/>
              </a:rPr>
              <a:t>nd hurtfulness from our tongues.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19600"/>
            <a:ext cx="3657600" cy="233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9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…for Self-Control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Spirit of Unending Grace,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Guide us always away from our own will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and toward yours.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Focus us on the common good.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Keep us mindful of generations to come.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953000"/>
            <a:ext cx="777240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8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151" y="2438401"/>
            <a:ext cx="3669825" cy="418524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0772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Come, Holy Spirit, </a:t>
            </a:r>
            <a:endParaRPr lang="en-US" sz="30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fill us with your love.</a:t>
            </a:r>
            <a:r>
              <a:rPr lang="en-US" sz="3000" dirty="0">
                <a:latin typeface="Franklin Gothic Book" panose="020B0503020102020204" pitchFamily="34" charset="0"/>
              </a:rPr>
              <a:t/>
            </a:r>
            <a:br>
              <a:rPr lang="en-US" sz="3000" dirty="0">
                <a:latin typeface="Franklin Gothic Book" panose="020B0503020102020204" pitchFamily="34" charset="0"/>
              </a:rPr>
            </a:br>
            <a:endParaRPr lang="en-US" sz="11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Make us your fruitful</a:t>
            </a:r>
            <a:r>
              <a:rPr lang="en-US" sz="3000" dirty="0">
                <a:latin typeface="Franklin Gothic Book" panose="020B0503020102020204" pitchFamily="34" charset="0"/>
              </a:rPr>
              <a:t> </a:t>
            </a:r>
            <a:r>
              <a:rPr lang="en-US" sz="3000" dirty="0" smtClean="0">
                <a:latin typeface="Franklin Gothic Book" panose="020B0503020102020204" pitchFamily="34" charset="0"/>
              </a:rPr>
              <a:t>servants, 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j</a:t>
            </a:r>
            <a:r>
              <a:rPr lang="en-US" sz="3000" dirty="0" smtClean="0">
                <a:latin typeface="Franklin Gothic Book" panose="020B0503020102020204" pitchFamily="34" charset="0"/>
              </a:rPr>
              <a:t>oyously obedient to you,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growing always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in holiness and hopefulness. </a:t>
            </a:r>
          </a:p>
          <a:p>
            <a:pPr marL="0" indent="0">
              <a:buNone/>
            </a:pPr>
            <a:endParaRPr lang="en-US" sz="12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Move in us,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Strengthen us,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Breathe in us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now and forever.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AMEN. 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8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85800"/>
            <a:ext cx="7162800" cy="3352800"/>
          </a:xfrm>
        </p:spPr>
        <p:txBody>
          <a:bodyPr>
            <a:normAutofit/>
          </a:bodyPr>
          <a:lstStyle/>
          <a:p>
            <a:pPr fontAlgn="base"/>
            <a:r>
              <a:rPr lang="en-US" sz="4000" b="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T</a:t>
            </a:r>
            <a:r>
              <a:rPr lang="en-US" sz="4000" b="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he </a:t>
            </a:r>
            <a:r>
              <a:rPr lang="en-US" sz="4000" b="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fruit of the Spirit is love, joy, peace, patience, kindness, generosity, faithfulness</a:t>
            </a:r>
            <a:r>
              <a:rPr lang="en-US" sz="4000" b="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,</a:t>
            </a:r>
            <a:r>
              <a:rPr lang="en-US" sz="4000" b="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/>
            </a:r>
            <a:br>
              <a:rPr lang="en-US" sz="4000" b="0" dirty="0">
                <a:solidFill>
                  <a:srgbClr val="FF0000"/>
                </a:solidFill>
                <a:latin typeface="Franklin Gothic Medium" panose="020B0603020102020204" pitchFamily="34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gentleness</a:t>
            </a:r>
            <a:r>
              <a:rPr lang="en-US" sz="4000" b="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, </a:t>
            </a:r>
            <a:r>
              <a:rPr lang="en-US" sz="4000" b="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self-control…</a:t>
            </a:r>
            <a:r>
              <a:rPr lang="en-US" sz="4000" b="0" dirty="0"/>
              <a:t/>
            </a:r>
            <a:br>
              <a:rPr lang="en-US" sz="4000" b="0" dirty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3429000"/>
            <a:ext cx="6172200" cy="1371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Galatians 5: 22-23</a:t>
            </a:r>
            <a:endParaRPr lang="en-US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8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Let us pray… for Love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91000"/>
            <a:ext cx="2082189" cy="23746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Spirit of Love, 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f</a:t>
            </a:r>
            <a:r>
              <a:rPr lang="en-US" sz="3000" dirty="0" smtClean="0">
                <a:latin typeface="Franklin Gothic Book" panose="020B0503020102020204" pitchFamily="34" charset="0"/>
              </a:rPr>
              <a:t>ill our hearts with your most necessary fruit,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so that we may love you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a</a:t>
            </a:r>
            <a:r>
              <a:rPr lang="en-US" sz="3000" dirty="0" smtClean="0">
                <a:latin typeface="Franklin Gothic Book" panose="020B0503020102020204" pitchFamily="34" charset="0"/>
              </a:rPr>
              <a:t>nd our neighbors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w</a:t>
            </a:r>
            <a:r>
              <a:rPr lang="en-US" sz="3000" dirty="0" smtClean="0">
                <a:latin typeface="Franklin Gothic Book" panose="020B0503020102020204" pitchFamily="34" charset="0"/>
              </a:rPr>
              <a:t>ith all that we are and all that we do. 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1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04800"/>
            <a:ext cx="6553200" cy="1219200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latin typeface="Franklin Gothic Medium" panose="020B0603020102020204" pitchFamily="34" charset="0"/>
              </a:rPr>
              <a:t>…for Joy</a:t>
            </a:r>
            <a:endParaRPr lang="en-US" sz="4000" b="0" dirty="0">
              <a:latin typeface="Franklin Gothic Medium" panose="020B0603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1676400"/>
            <a:ext cx="6667500" cy="4698522"/>
          </a:xfrm>
        </p:spPr>
        <p:txBody>
          <a:bodyPr>
            <a:noAutofit/>
          </a:bodyPr>
          <a:lstStyle/>
          <a:p>
            <a:r>
              <a:rPr lang="en-US" sz="3000" b="0" dirty="0" smtClean="0">
                <a:latin typeface="Franklin Gothic Book" panose="020B0503020102020204" pitchFamily="34" charset="0"/>
              </a:rPr>
              <a:t>Divine Spirit, 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p</a:t>
            </a:r>
            <a:r>
              <a:rPr lang="en-US" sz="3000" b="0" dirty="0" smtClean="0">
                <a:latin typeface="Franklin Gothic Book" panose="020B0503020102020204" pitchFamily="34" charset="0"/>
              </a:rPr>
              <a:t>our into us the fruit of holy joy,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t</a:t>
            </a:r>
            <a:r>
              <a:rPr lang="en-US" sz="3000" b="0" dirty="0" smtClean="0">
                <a:latin typeface="Franklin Gothic Book" panose="020B0503020102020204" pitchFamily="34" charset="0"/>
              </a:rPr>
              <a:t>hat by its sweetness and power,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we may serve you whole-heartedly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i</a:t>
            </a:r>
            <a:r>
              <a:rPr lang="en-US" sz="3000" b="0" dirty="0" smtClean="0">
                <a:latin typeface="Franklin Gothic Book" panose="020B0503020102020204" pitchFamily="34" charset="0"/>
              </a:rPr>
              <a:t>n ways that those around us may know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the abundant gifts that flow from you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without measure and without cost. </a:t>
            </a:r>
            <a:endParaRPr lang="en-US" sz="3000" b="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23593"/>
            <a:ext cx="3086100" cy="196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0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…for Peace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Holy Spirit, Bringer of Peace,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c</a:t>
            </a:r>
            <a:r>
              <a:rPr lang="en-US" sz="3000" dirty="0" smtClean="0">
                <a:latin typeface="Franklin Gothic Book" panose="020B0503020102020204" pitchFamily="34" charset="0"/>
              </a:rPr>
              <a:t>onfirm peace in us and among us,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that we may work mercifully, 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c</a:t>
            </a:r>
            <a:r>
              <a:rPr lang="en-US" sz="3000" dirty="0" smtClean="0">
                <a:latin typeface="Franklin Gothic Book" panose="020B0503020102020204" pitchFamily="34" charset="0"/>
              </a:rPr>
              <a:t>ompassionately, 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a</a:t>
            </a:r>
            <a:r>
              <a:rPr lang="en-US" sz="3000" dirty="0" smtClean="0">
                <a:latin typeface="Franklin Gothic Book" panose="020B0503020102020204" pitchFamily="34" charset="0"/>
              </a:rPr>
              <a:t>nd kindly</a:t>
            </a:r>
          </a:p>
          <a:p>
            <a:pPr marL="0" indent="0">
              <a:buNone/>
            </a:pPr>
            <a:r>
              <a:rPr lang="en-US" sz="3000" dirty="0">
                <a:latin typeface="Franklin Gothic Book" panose="020B0503020102020204" pitchFamily="34" charset="0"/>
              </a:rPr>
              <a:t>w</a:t>
            </a:r>
            <a:r>
              <a:rPr lang="en-US" sz="3000" dirty="0" smtClean="0">
                <a:latin typeface="Franklin Gothic Book" panose="020B0503020102020204" pitchFamily="34" charset="0"/>
              </a:rPr>
              <a:t>ith and for every person we encounter. 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81600"/>
            <a:ext cx="6578600" cy="115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36" y="541981"/>
            <a:ext cx="4724400" cy="82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5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152400"/>
            <a:ext cx="6172200" cy="838200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latin typeface="Franklin Gothic Medium" panose="020B0603020102020204" pitchFamily="34" charset="0"/>
              </a:rPr>
              <a:t>… for Patience</a:t>
            </a:r>
            <a:endParaRPr lang="en-US" sz="4000" b="0" dirty="0">
              <a:latin typeface="Franklin Gothic Medium" panose="020B0603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6438" y="1066800"/>
            <a:ext cx="7010400" cy="3200400"/>
          </a:xfrm>
        </p:spPr>
        <p:txBody>
          <a:bodyPr>
            <a:noAutofit/>
          </a:bodyPr>
          <a:lstStyle/>
          <a:p>
            <a:r>
              <a:rPr lang="en-US" sz="3000" b="0" dirty="0" smtClean="0">
                <a:latin typeface="Franklin Gothic Book" panose="020B0503020102020204" pitchFamily="34" charset="0"/>
              </a:rPr>
              <a:t>Divine Counselor,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g</a:t>
            </a:r>
            <a:r>
              <a:rPr lang="en-US" sz="3000" b="0" dirty="0" smtClean="0">
                <a:latin typeface="Franklin Gothic Book" panose="020B0503020102020204" pitchFamily="34" charset="0"/>
              </a:rPr>
              <a:t>rant us patience 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to truly listen to others in stillness,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t</a:t>
            </a:r>
            <a:r>
              <a:rPr lang="en-US" sz="3000" b="0" dirty="0" smtClean="0">
                <a:latin typeface="Franklin Gothic Book" panose="020B0503020102020204" pitchFamily="34" charset="0"/>
              </a:rPr>
              <a:t>o remember each person’s dignity, 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And to </a:t>
            </a:r>
            <a:r>
              <a:rPr lang="en-US" sz="3000" b="0" dirty="0">
                <a:latin typeface="Franklin Gothic Book" panose="020B0503020102020204" pitchFamily="34" charset="0"/>
              </a:rPr>
              <a:t>bear with each person’s quirks, including our </a:t>
            </a:r>
            <a:r>
              <a:rPr lang="en-US" sz="3000" b="0" dirty="0" smtClean="0">
                <a:latin typeface="Franklin Gothic Book" panose="020B0503020102020204" pitchFamily="34" charset="0"/>
              </a:rPr>
              <a:t>own. </a:t>
            </a:r>
            <a:endParaRPr lang="en-US" sz="3000" b="0" dirty="0">
              <a:latin typeface="Franklin Gothic Book" panose="020B0503020102020204" pitchFamily="34" charset="0"/>
            </a:endParaRPr>
          </a:p>
          <a:p>
            <a:endParaRPr lang="en-US" sz="300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322" y="3733800"/>
            <a:ext cx="2645958" cy="301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6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…For Kindness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Spirit of Unity,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Increase our desire for the good of all others.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Open our eyes to their suffering.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Open our hands to their needs.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Open our hearts to accompany them willingly and gracefully.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325844"/>
            <a:ext cx="3657600" cy="233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7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751362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latin typeface="Franklin Gothic Medium" panose="020B0603020102020204" pitchFamily="34" charset="0"/>
              </a:rPr>
              <a:t>…for Generosity </a:t>
            </a:r>
            <a:endParaRPr lang="en-US" sz="4000" b="0" dirty="0">
              <a:latin typeface="Franklin Gothic Medium" panose="020B0603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1371600"/>
            <a:ext cx="7162800" cy="4724400"/>
          </a:xfrm>
        </p:spPr>
        <p:txBody>
          <a:bodyPr>
            <a:noAutofit/>
          </a:bodyPr>
          <a:lstStyle/>
          <a:p>
            <a:r>
              <a:rPr lang="en-US" sz="3000" b="0" dirty="0" smtClean="0">
                <a:latin typeface="Franklin Gothic Book" panose="020B0503020102020204" pitchFamily="34" charset="0"/>
              </a:rPr>
              <a:t>Spirit of Eternal Glory,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teach me</a:t>
            </a:r>
          </a:p>
          <a:p>
            <a:r>
              <a:rPr lang="en-US" sz="3000" b="0" dirty="0" smtClean="0">
                <a:latin typeface="Franklin Gothic Book" panose="020B0503020102020204" pitchFamily="34" charset="0"/>
              </a:rPr>
              <a:t>to work without checking the time,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t</a:t>
            </a:r>
            <a:r>
              <a:rPr lang="en-US" sz="3000" b="0" dirty="0" smtClean="0">
                <a:latin typeface="Franklin Gothic Book" panose="020B0503020102020204" pitchFamily="34" charset="0"/>
              </a:rPr>
              <a:t>o share without concern for portion, </a:t>
            </a:r>
          </a:p>
          <a:p>
            <a:r>
              <a:rPr lang="en-US" sz="3000" b="0" dirty="0">
                <a:latin typeface="Franklin Gothic Book" panose="020B0503020102020204" pitchFamily="34" charset="0"/>
              </a:rPr>
              <a:t>t</a:t>
            </a:r>
            <a:r>
              <a:rPr lang="en-US" sz="3000" b="0" dirty="0" smtClean="0">
                <a:latin typeface="Franklin Gothic Book" panose="020B0503020102020204" pitchFamily="34" charset="0"/>
              </a:rPr>
              <a:t>o give and give more and never count the cost. </a:t>
            </a:r>
            <a:endParaRPr lang="en-US" sz="3000" b="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14" y="4953000"/>
            <a:ext cx="7012354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7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…for Faithfulness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Spirit of Truth, 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Tend the flame of faith within us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That we may shine with your light in the world,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That we may tell your stories with unmistaken love,</a:t>
            </a:r>
          </a:p>
          <a:p>
            <a:pPr marL="0" indent="0">
              <a:buNone/>
            </a:pPr>
            <a:r>
              <a:rPr lang="en-US" sz="3000" dirty="0" smtClean="0">
                <a:latin typeface="Franklin Gothic Book" panose="020B0503020102020204" pitchFamily="34" charset="0"/>
              </a:rPr>
              <a:t>That we may never be separated from you. 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267199"/>
            <a:ext cx="2246523" cy="25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17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385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Monotype Sorts</vt:lpstr>
      <vt:lpstr>Arial</vt:lpstr>
      <vt:lpstr>Oriel</vt:lpstr>
      <vt:lpstr>Opening Prayer:  Fruit of the Spirit</vt:lpstr>
      <vt:lpstr>The fruit of the Spirit is love, joy, peace, patience, kindness, generosity, faithfulness, gentleness, self-control… </vt:lpstr>
      <vt:lpstr>Let us pray… for Love</vt:lpstr>
      <vt:lpstr>…for Joy</vt:lpstr>
      <vt:lpstr>…for Peace</vt:lpstr>
      <vt:lpstr>… for Patience</vt:lpstr>
      <vt:lpstr>…For Kindness</vt:lpstr>
      <vt:lpstr>…for Generosity </vt:lpstr>
      <vt:lpstr>…for Faithfulness </vt:lpstr>
      <vt:lpstr>…for Gentleness</vt:lpstr>
      <vt:lpstr>…for Self-Control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Prayer:  Fruit of the Spirit</dc:title>
  <dc:creator>Joan Lawson</dc:creator>
  <cp:lastModifiedBy>Joan Lawson</cp:lastModifiedBy>
  <cp:revision>14</cp:revision>
  <cp:lastPrinted>1601-01-01T00:00:00Z</cp:lastPrinted>
  <dcterms:created xsi:type="dcterms:W3CDTF">2020-08-18T18:07:11Z</dcterms:created>
  <dcterms:modified xsi:type="dcterms:W3CDTF">2020-08-18T21:34:09Z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TC010690471033</vt:lpwstr>
  </property>
</Properties>
</file>