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04" r:id="rId1"/>
  </p:sldMasterIdLst>
  <p:handoutMasterIdLst>
    <p:handoutMasterId r:id="rId42"/>
  </p:handoutMasterIdLst>
  <p:sldIdLst>
    <p:sldId id="256" r:id="rId2"/>
    <p:sldId id="258" r:id="rId3"/>
    <p:sldId id="282" r:id="rId4"/>
    <p:sldId id="259" r:id="rId5"/>
    <p:sldId id="260" r:id="rId6"/>
    <p:sldId id="261" r:id="rId7"/>
    <p:sldId id="262" r:id="rId8"/>
    <p:sldId id="283" r:id="rId9"/>
    <p:sldId id="284" r:id="rId10"/>
    <p:sldId id="264" r:id="rId11"/>
    <p:sldId id="265" r:id="rId12"/>
    <p:sldId id="266" r:id="rId13"/>
    <p:sldId id="267" r:id="rId14"/>
    <p:sldId id="268" r:id="rId15"/>
    <p:sldId id="269" r:id="rId16"/>
    <p:sldId id="288" r:id="rId17"/>
    <p:sldId id="270" r:id="rId18"/>
    <p:sldId id="271" r:id="rId19"/>
    <p:sldId id="257" r:id="rId20"/>
    <p:sldId id="272" r:id="rId21"/>
    <p:sldId id="273" r:id="rId22"/>
    <p:sldId id="285" r:id="rId23"/>
    <p:sldId id="286" r:id="rId24"/>
    <p:sldId id="287" r:id="rId25"/>
    <p:sldId id="289" r:id="rId26"/>
    <p:sldId id="274" r:id="rId27"/>
    <p:sldId id="291" r:id="rId28"/>
    <p:sldId id="292" r:id="rId29"/>
    <p:sldId id="275" r:id="rId30"/>
    <p:sldId id="276" r:id="rId31"/>
    <p:sldId id="297" r:id="rId32"/>
    <p:sldId id="277" r:id="rId33"/>
    <p:sldId id="278" r:id="rId34"/>
    <p:sldId id="279" r:id="rId35"/>
    <p:sldId id="293" r:id="rId36"/>
    <p:sldId id="280" r:id="rId37"/>
    <p:sldId id="281" r:id="rId38"/>
    <p:sldId id="294" r:id="rId39"/>
    <p:sldId id="295" r:id="rId40"/>
    <p:sldId id="296" r:id="rId4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1234" y="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A2E693A-E715-4909-AA7F-8772439D2D9A}" type="datetimeFigureOut">
              <a:rPr lang="en-US" smtClean="0"/>
              <a:t>6/4/2018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85989A60-80B8-4147-9B21-DA8B336D746F}" type="slidenum">
              <a:rPr lang="en-US" smtClean="0"/>
              <a:t>‹#›</a:t>
            </a:fld>
            <a:endParaRPr lang="en-US"/>
          </a:p>
        </p:txBody>
      </p:sp>
    </p:spTree>
    <p:extLst>
      <p:ext uri="{BB962C8B-B14F-4D97-AF65-F5344CB8AC3E}">
        <p14:creationId xmlns:p14="http://schemas.microsoft.com/office/powerpoint/2010/main" val="235567389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D8F924D0-7CAC-46F5-9480-61E4EC55F80F}" type="datetimeFigureOut">
              <a:rPr lang="en-US" smtClean="0"/>
              <a:t>6/4/2018</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EB4D2FAF-454E-4A37-B23D-6BEE0CD7ECA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8F924D0-7CAC-46F5-9480-61E4EC55F80F}" type="datetimeFigureOut">
              <a:rPr lang="en-US" smtClean="0"/>
              <a:t>6/4/2018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B4D2FAF-454E-4A37-B23D-6BEE0CD7ECA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8F924D0-7CAC-46F5-9480-61E4EC55F80F}" type="datetimeFigureOut">
              <a:rPr lang="en-US" smtClean="0"/>
              <a:t>6/4/2018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B4D2FAF-454E-4A37-B23D-6BEE0CD7ECA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8F924D0-7CAC-46F5-9480-61E4EC55F80F}" type="datetimeFigureOut">
              <a:rPr lang="en-US" smtClean="0"/>
              <a:t>6/4/2018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B4D2FAF-454E-4A37-B23D-6BEE0CD7ECA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D8F924D0-7CAC-46F5-9480-61E4EC55F80F}" type="datetimeFigureOut">
              <a:rPr lang="en-US" smtClean="0"/>
              <a:t>6/4/2018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B4D2FAF-454E-4A37-B23D-6BEE0CD7ECA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8F924D0-7CAC-46F5-9480-61E4EC55F80F}" type="datetimeFigureOut">
              <a:rPr lang="en-US" smtClean="0"/>
              <a:t>6/4/2018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B4D2FAF-454E-4A37-B23D-6BEE0CD7ECA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8F924D0-7CAC-46F5-9480-61E4EC55F80F}" type="datetimeFigureOut">
              <a:rPr lang="en-US" smtClean="0"/>
              <a:t>6/4/2018</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EB4D2FAF-454E-4A37-B23D-6BEE0CD7ECA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D8F924D0-7CAC-46F5-9480-61E4EC55F80F}" type="datetimeFigureOut">
              <a:rPr lang="en-US" smtClean="0"/>
              <a:t>6/4/2018</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EB4D2FAF-454E-4A37-B23D-6BEE0CD7ECA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D8F924D0-7CAC-46F5-9480-61E4EC55F80F}" type="datetimeFigureOut">
              <a:rPr lang="en-US" smtClean="0"/>
              <a:t>6/4/2018</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EB4D2FAF-454E-4A37-B23D-6BEE0CD7ECA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8F924D0-7CAC-46F5-9480-61E4EC55F80F}" type="datetimeFigureOut">
              <a:rPr lang="en-US" smtClean="0"/>
              <a:t>6/4/2018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B4D2FAF-454E-4A37-B23D-6BEE0CD7ECA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8F924D0-7CAC-46F5-9480-61E4EC55F80F}" type="datetimeFigureOut">
              <a:rPr lang="en-US" smtClean="0"/>
              <a:t>6/4/2018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B4D2FAF-454E-4A37-B23D-6BEE0CD7ECA4}" type="slidenum">
              <a:rPr lang="en-US" smtClean="0"/>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D8F924D0-7CAC-46F5-9480-61E4EC55F80F}" type="datetimeFigureOut">
              <a:rPr lang="en-US" smtClean="0"/>
              <a:t>6/4/2018</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EB4D2FAF-454E-4A37-B23D-6BEE0CD7ECA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9.gif"/><Relationship Id="rId5" Type="http://schemas.openxmlformats.org/officeDocument/2006/relationships/image" Target="../media/image8.jpeg"/><Relationship Id="rId4" Type="http://schemas.microsoft.com/office/2007/relationships/hdphoto" Target="../media/hdphoto4.wdp"/></Relationships>
</file>

<file path=ppt/slides/_rels/slide11.xml.rels><?xml version="1.0" encoding="UTF-8" standalone="yes"?>
<Relationships xmlns="http://schemas.openxmlformats.org/package/2006/relationships"><Relationship Id="rId8" Type="http://schemas.openxmlformats.org/officeDocument/2006/relationships/image" Target="../media/image15.jpeg"/><Relationship Id="rId3" Type="http://schemas.microsoft.com/office/2007/relationships/hdphoto" Target="../media/hdphoto5.wdp"/><Relationship Id="rId7" Type="http://schemas.openxmlformats.org/officeDocument/2006/relationships/image" Target="../media/image14.jpe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microsoft.com/office/2007/relationships/hdphoto" Target="../media/hdphoto6.wdp"/><Relationship Id="rId7" Type="http://schemas.openxmlformats.org/officeDocument/2006/relationships/image" Target="../media/image20.jpe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8" Type="http://schemas.openxmlformats.org/officeDocument/2006/relationships/image" Target="../media/image25.jpeg"/><Relationship Id="rId3" Type="http://schemas.microsoft.com/office/2007/relationships/hdphoto" Target="../media/hdphoto2.wdp"/><Relationship Id="rId7" Type="http://schemas.openxmlformats.org/officeDocument/2006/relationships/image" Target="../media/image24.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 Id="rId9" Type="http://schemas.openxmlformats.org/officeDocument/2006/relationships/image" Target="../media/image26.jpeg"/></Relationships>
</file>

<file path=ppt/slides/_rels/slide14.xml.rels><?xml version="1.0" encoding="UTF-8" standalone="yes"?>
<Relationships xmlns="http://schemas.openxmlformats.org/package/2006/relationships"><Relationship Id="rId8" Type="http://schemas.openxmlformats.org/officeDocument/2006/relationships/image" Target="../media/image32.jpeg"/><Relationship Id="rId3" Type="http://schemas.microsoft.com/office/2007/relationships/hdphoto" Target="../media/hdphoto7.wdp"/><Relationship Id="rId7" Type="http://schemas.openxmlformats.org/officeDocument/2006/relationships/image" Target="../media/image31.jpeg"/><Relationship Id="rId12" Type="http://schemas.openxmlformats.org/officeDocument/2006/relationships/image" Target="../media/image36.jpe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0.jpeg"/><Relationship Id="rId11" Type="http://schemas.openxmlformats.org/officeDocument/2006/relationships/image" Target="../media/image35.jpeg"/><Relationship Id="rId5" Type="http://schemas.openxmlformats.org/officeDocument/2006/relationships/image" Target="../media/image29.jpeg"/><Relationship Id="rId10" Type="http://schemas.openxmlformats.org/officeDocument/2006/relationships/image" Target="../media/image34.jpeg"/><Relationship Id="rId4" Type="http://schemas.openxmlformats.org/officeDocument/2006/relationships/image" Target="../media/image28.jpeg"/><Relationship Id="rId9"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40.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6.xml.rels><?xml version="1.0" encoding="UTF-8" standalone="yes"?>
<Relationships xmlns="http://schemas.openxmlformats.org/package/2006/relationships"><Relationship Id="rId3" Type="http://schemas.openxmlformats.org/officeDocument/2006/relationships/image" Target="../media/image9.gif"/><Relationship Id="rId7" Type="http://schemas.openxmlformats.org/officeDocument/2006/relationships/image" Target="../media/image41.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0.jpe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3.emf"/><Relationship Id="rId1" Type="http://schemas.openxmlformats.org/officeDocument/2006/relationships/slideLayout" Target="../slideLayouts/slideLayout7.xml"/><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4.jpg"/><Relationship Id="rId1" Type="http://schemas.openxmlformats.org/officeDocument/2006/relationships/slideLayout" Target="../slideLayouts/slideLayout1.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doy.org/index.php/diocesan-offices/ctny/188-audio-a-video" TargetMode="External"/><Relationship Id="rId3" Type="http://schemas.openxmlformats.org/officeDocument/2006/relationships/hyperlink" Target="https://www.youtube.com/watch?time_continue=4&amp;v=zdjiMFt8Rw8" TargetMode="External"/><Relationship Id="rId7" Type="http://schemas.openxmlformats.org/officeDocument/2006/relationships/hyperlink" Target="https://www.youtube.com/watch?time_continue=1&amp;v=0HqvCAn5zt4" TargetMode="External"/><Relationship Id="rId2" Type="http://schemas.openxmlformats.org/officeDocument/2006/relationships/hyperlink" Target="https://www.youtube.com/watch?time_continue=1&amp;v=xawEoHYt340" TargetMode="External"/><Relationship Id="rId1" Type="http://schemas.openxmlformats.org/officeDocument/2006/relationships/slideLayout" Target="../slideLayouts/slideLayout2.xml"/><Relationship Id="rId6" Type="http://schemas.openxmlformats.org/officeDocument/2006/relationships/hyperlink" Target="https://www.youtube.com/watch?v=f5i7_rcMIH0" TargetMode="External"/><Relationship Id="rId11" Type="http://schemas.microsoft.com/office/2007/relationships/hdphoto" Target="../media/hdphoto2.wdp"/><Relationship Id="rId5" Type="http://schemas.openxmlformats.org/officeDocument/2006/relationships/hyperlink" Target="https://www.youtube.com/watch?time_continue=1&amp;v=jov9B_d7dQE" TargetMode="External"/><Relationship Id="rId10" Type="http://schemas.openxmlformats.org/officeDocument/2006/relationships/image" Target="../media/image3.png"/><Relationship Id="rId4" Type="http://schemas.openxmlformats.org/officeDocument/2006/relationships/hyperlink" Target="https://www.youtube.com/watch?v=onqZZpTCr3o" TargetMode="External"/><Relationship Id="rId9" Type="http://schemas.openxmlformats.org/officeDocument/2006/relationships/hyperlink" Target="https://www.youtube.com/watch?time_continue=2&amp;v=x-cjm0ESL_Q" TargetMode="External"/></Relationships>
</file>

<file path=ppt/slides/_rels/slide22.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46.jpeg"/></Relationships>
</file>

<file path=ppt/slides/_rels/slide25.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2.xml"/><Relationship Id="rId4" Type="http://schemas.microsoft.com/office/2007/relationships/hdphoto" Target="../media/hdphoto11.wdp"/></Relationships>
</file>

<file path=ppt/slides/_rels/slide2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3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youtube.com/watch?v=gA5iqOqK3q8" TargetMode="External"/><Relationship Id="rId2" Type="http://schemas.openxmlformats.org/officeDocument/2006/relationships/hyperlink" Target="https://youtu.be/NVsOgyTxQcMClosing" TargetMode="Externa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0"/>
            <a:ext cx="8534400" cy="4571999"/>
          </a:xfrm>
        </p:spPr>
        <p:txBody>
          <a:bodyPr>
            <a:normAutofit/>
          </a:bodyPr>
          <a:lstStyle/>
          <a:p>
            <a:pPr algn="ctr"/>
            <a:r>
              <a:rPr lang="en-US" sz="8000" dirty="0" smtClean="0">
                <a:solidFill>
                  <a:srgbClr val="FF0000"/>
                </a:solidFill>
              </a:rPr>
              <a:t>One in the Spirit Retreat</a:t>
            </a:r>
            <a:endParaRPr lang="en-US" sz="8000" dirty="0">
              <a:solidFill>
                <a:srgbClr val="FF0000"/>
              </a:solidFill>
            </a:endParaRPr>
          </a:p>
        </p:txBody>
      </p:sp>
      <p:sp>
        <p:nvSpPr>
          <p:cNvPr id="3" name="Subtitle 2"/>
          <p:cNvSpPr>
            <a:spLocks noGrp="1"/>
          </p:cNvSpPr>
          <p:nvPr>
            <p:ph type="subTitle" idx="1"/>
          </p:nvPr>
        </p:nvSpPr>
        <p:spPr>
          <a:xfrm>
            <a:off x="1066800" y="1066800"/>
            <a:ext cx="4267200" cy="949569"/>
          </a:xfrm>
        </p:spPr>
        <p:txBody>
          <a:bodyPr>
            <a:noAutofit/>
          </a:bodyPr>
          <a:lstStyle/>
          <a:p>
            <a:pPr algn="ctr"/>
            <a:r>
              <a:rPr lang="en-US" sz="6000" dirty="0" smtClean="0">
                <a:solidFill>
                  <a:srgbClr val="FF0000"/>
                </a:solidFill>
              </a:rPr>
              <a:t>WELCOME to our    </a:t>
            </a:r>
            <a:endParaRPr lang="en-US" sz="6000" dirty="0">
              <a:solidFill>
                <a:srgbClr val="FF0000"/>
              </a:solidFill>
            </a:endParaRPr>
          </a:p>
        </p:txBody>
      </p:sp>
      <p:pic>
        <p:nvPicPr>
          <p:cNvPr id="4" name="Picture 3" descr="C:\Users\ccase\AppData\Local\Microsoft\Windows\INetCache\IE\D39DTYV2\crossdove1[1].png"/>
          <p:cNvPicPr/>
          <p:nvPr/>
        </p:nvPicPr>
        <p:blipFill>
          <a:blip r:embed="rId2">
            <a:extLst>
              <a:ext uri="{BEBA8EAE-BF5A-486C-A8C5-ECC9F3942E4B}">
                <a14:imgProps xmlns:a14="http://schemas.microsoft.com/office/drawing/2010/main">
                  <a14:imgLayer r:embed="rId3">
                    <a14:imgEffect>
                      <a14:brightnessContrast bright="4000" contrast="4000"/>
                    </a14:imgEffect>
                  </a14:imgLayer>
                </a14:imgProps>
              </a:ext>
              <a:ext uri="{28A0092B-C50C-407E-A947-70E740481C1C}">
                <a14:useLocalDpi xmlns:a14="http://schemas.microsoft.com/office/drawing/2010/main" val="0"/>
              </a:ext>
            </a:extLst>
          </a:blip>
          <a:srcRect/>
          <a:stretch>
            <a:fillRect/>
          </a:stretch>
        </p:blipFill>
        <p:spPr bwMode="auto">
          <a:xfrm>
            <a:off x="5715000" y="385011"/>
            <a:ext cx="2574290" cy="3348789"/>
          </a:xfrm>
          <a:prstGeom prst="rect">
            <a:avLst/>
          </a:prstGeom>
          <a:noFill/>
          <a:ln>
            <a:noFill/>
          </a:ln>
          <a:effectLst>
            <a:outerShdw blurRad="50800" dist="50800" dir="5400000" algn="ctr" rotWithShape="0">
              <a:srgbClr val="000000">
                <a:alpha val="5000"/>
              </a:srgbClr>
            </a:outerShdw>
          </a:effectLst>
        </p:spPr>
      </p:pic>
    </p:spTree>
    <p:extLst>
      <p:ext uri="{BB962C8B-B14F-4D97-AF65-F5344CB8AC3E}">
        <p14:creationId xmlns:p14="http://schemas.microsoft.com/office/powerpoint/2010/main" val="957282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2" name="Picture 6" descr="https://tse1.mm.bing.net/th?id=OIP.9W1KONYCTZe_n_krHHVnVQHaHa&amp;pid=15.1&amp;P=0&amp;w=300&amp;h=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2311" y="4038548"/>
            <a:ext cx="2339853" cy="233985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C:\Users\ccase\AppData\Local\Microsoft\Windows\INetCache\IE\D39DTYV2\crossdove1[1].png"/>
          <p:cNvPicPr/>
          <p:nvPr/>
        </p:nvPicPr>
        <p:blipFill>
          <a:blip r:embed="rId3" cstate="print">
            <a:extLst>
              <a:ext uri="{BEBA8EAE-BF5A-486C-A8C5-ECC9F3942E4B}">
                <a14:imgProps xmlns:a14="http://schemas.microsoft.com/office/drawing/2010/main">
                  <a14:imgLayer r:embed="rId4">
                    <a14:imgEffect>
                      <a14:brightnessContrast bright="4000" contrast="4000"/>
                    </a14:imgEffect>
                  </a14:imgLayer>
                </a14:imgProps>
              </a:ext>
              <a:ext uri="{28A0092B-C50C-407E-A947-70E740481C1C}">
                <a14:useLocalDpi xmlns:a14="http://schemas.microsoft.com/office/drawing/2010/main" val="0"/>
              </a:ext>
            </a:extLst>
          </a:blip>
          <a:srcRect/>
          <a:stretch>
            <a:fillRect/>
          </a:stretch>
        </p:blipFill>
        <p:spPr bwMode="auto">
          <a:xfrm>
            <a:off x="504825" y="381000"/>
            <a:ext cx="704850" cy="762000"/>
          </a:xfrm>
          <a:prstGeom prst="rect">
            <a:avLst/>
          </a:prstGeom>
          <a:noFill/>
          <a:ln>
            <a:noFill/>
          </a:ln>
          <a:effectLst>
            <a:outerShdw blurRad="50800" dist="50800" dir="5400000" algn="ctr" rotWithShape="0">
              <a:srgbClr val="000000">
                <a:alpha val="5000"/>
              </a:srgbClr>
            </a:outerShdw>
          </a:effectLst>
        </p:spPr>
      </p:pic>
      <p:sp>
        <p:nvSpPr>
          <p:cNvPr id="3" name="Rectangle 2"/>
          <p:cNvSpPr/>
          <p:nvPr/>
        </p:nvSpPr>
        <p:spPr>
          <a:xfrm>
            <a:off x="1314450" y="533400"/>
            <a:ext cx="7372350" cy="2123658"/>
          </a:xfrm>
          <a:prstGeom prst="rect">
            <a:avLst/>
          </a:prstGeom>
        </p:spPr>
        <p:txBody>
          <a:bodyPr wrap="square">
            <a:spAutoFit/>
          </a:bodyPr>
          <a:lstStyle/>
          <a:p>
            <a:pPr algn="ctr"/>
            <a:r>
              <a:rPr lang="en-US" sz="4400" b="1" i="1" dirty="0">
                <a:solidFill>
                  <a:srgbClr val="0033CC"/>
                </a:solidFill>
              </a:rPr>
              <a:t>Trinity: Community is Deeply Connected to Mystery of God</a:t>
            </a:r>
            <a:endParaRPr lang="en-US" sz="4400" dirty="0">
              <a:solidFill>
                <a:srgbClr val="0033CC"/>
              </a:solidFill>
            </a:endParaRPr>
          </a:p>
        </p:txBody>
      </p:sp>
      <p:sp>
        <p:nvSpPr>
          <p:cNvPr id="4" name="TextBox 3"/>
          <p:cNvSpPr txBox="1"/>
          <p:nvPr/>
        </p:nvSpPr>
        <p:spPr>
          <a:xfrm>
            <a:off x="6324600" y="76199"/>
            <a:ext cx="2655277" cy="276999"/>
          </a:xfrm>
          <a:prstGeom prst="rect">
            <a:avLst/>
          </a:prstGeom>
          <a:noFill/>
        </p:spPr>
        <p:txBody>
          <a:bodyPr wrap="square" rtlCol="0">
            <a:spAutoFit/>
          </a:bodyPr>
          <a:lstStyle/>
          <a:p>
            <a:r>
              <a:rPr lang="en-US" sz="1200" dirty="0" smtClean="0"/>
              <a:t>Session 2: Catholic Community</a:t>
            </a:r>
            <a:endParaRPr lang="en-US" sz="1200" dirty="0"/>
          </a:p>
        </p:txBody>
      </p:sp>
      <p:pic>
        <p:nvPicPr>
          <p:cNvPr id="24578" name="Picture 2" descr="https://tse2.mm.bing.net/th?id=OIP.NQ3AltOifCTb-jO36bE8BQHaG2&amp;pid=15.1&amp;P=0&amp;w=180&amp;h=16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4825" y="2770806"/>
            <a:ext cx="2517531" cy="2335710"/>
          </a:xfrm>
          <a:prstGeom prst="rect">
            <a:avLst/>
          </a:prstGeom>
          <a:noFill/>
          <a:extLst>
            <a:ext uri="{909E8E84-426E-40DD-AFC4-6F175D3DCCD1}">
              <a14:hiddenFill xmlns:a14="http://schemas.microsoft.com/office/drawing/2010/main">
                <a:solidFill>
                  <a:srgbClr val="FFFFFF"/>
                </a:solidFill>
              </a14:hiddenFill>
            </a:ext>
          </a:extLst>
        </p:spPr>
      </p:pic>
      <p:pic>
        <p:nvPicPr>
          <p:cNvPr id="24580" name="Picture 4" descr="http://www.godandscience.org/images/trinity1.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03094" y="2698089"/>
            <a:ext cx="2429535" cy="2331111"/>
          </a:xfrm>
          <a:prstGeom prst="rect">
            <a:avLst/>
          </a:prstGeom>
          <a:noFill/>
          <a:extLst>
            <a:ext uri="{909E8E84-426E-40DD-AFC4-6F175D3DCCD1}">
              <a14:hiddenFill xmlns:a14="http://schemas.microsoft.com/office/drawing/2010/main">
                <a:solidFill>
                  <a:srgbClr val="FFFFFF"/>
                </a:solidFill>
              </a14:hiddenFill>
            </a:ext>
          </a:extLst>
        </p:spPr>
      </p:pic>
      <p:sp>
        <p:nvSpPr>
          <p:cNvPr id="5" name="Isosceles Triangle 4"/>
          <p:cNvSpPr/>
          <p:nvPr/>
        </p:nvSpPr>
        <p:spPr>
          <a:xfrm>
            <a:off x="2590800" y="4267200"/>
            <a:ext cx="2209800" cy="2057400"/>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3976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ccase\AppData\Local\Microsoft\Windows\INetCache\IE\D39DTYV2\crossdove1[1].png"/>
          <p:cNvPicPr/>
          <p:nvPr/>
        </p:nvPicPr>
        <p:blipFill>
          <a:blip r:embed="rId2" cstate="print">
            <a:extLst>
              <a:ext uri="{BEBA8EAE-BF5A-486C-A8C5-ECC9F3942E4B}">
                <a14:imgProps xmlns:a14="http://schemas.microsoft.com/office/drawing/2010/main">
                  <a14:imgLayer r:embed="rId3">
                    <a14:imgEffect>
                      <a14:brightnessContrast bright="4000" contrast="4000"/>
                    </a14:imgEffect>
                  </a14:imgLayer>
                </a14:imgProps>
              </a:ext>
              <a:ext uri="{28A0092B-C50C-407E-A947-70E740481C1C}">
                <a14:useLocalDpi xmlns:a14="http://schemas.microsoft.com/office/drawing/2010/main" val="0"/>
              </a:ext>
            </a:extLst>
          </a:blip>
          <a:srcRect/>
          <a:stretch>
            <a:fillRect/>
          </a:stretch>
        </p:blipFill>
        <p:spPr bwMode="auto">
          <a:xfrm>
            <a:off x="7924800" y="5503985"/>
            <a:ext cx="762000" cy="952500"/>
          </a:xfrm>
          <a:prstGeom prst="rect">
            <a:avLst/>
          </a:prstGeom>
          <a:noFill/>
          <a:ln>
            <a:noFill/>
          </a:ln>
          <a:effectLst>
            <a:outerShdw blurRad="50800" dist="50800" dir="5400000" algn="ctr" rotWithShape="0">
              <a:srgbClr val="000000">
                <a:alpha val="5000"/>
              </a:srgbClr>
            </a:outerShdw>
          </a:effectLst>
        </p:spPr>
      </p:pic>
      <p:sp>
        <p:nvSpPr>
          <p:cNvPr id="3" name="Rectangle 2"/>
          <p:cNvSpPr/>
          <p:nvPr/>
        </p:nvSpPr>
        <p:spPr>
          <a:xfrm>
            <a:off x="2912444" y="457200"/>
            <a:ext cx="6067433" cy="2800767"/>
          </a:xfrm>
          <a:prstGeom prst="rect">
            <a:avLst/>
          </a:prstGeom>
        </p:spPr>
        <p:txBody>
          <a:bodyPr wrap="square">
            <a:spAutoFit/>
          </a:bodyPr>
          <a:lstStyle/>
          <a:p>
            <a:pPr algn="ctr"/>
            <a:r>
              <a:rPr lang="en-US" sz="4400" b="1" i="1" dirty="0">
                <a:solidFill>
                  <a:srgbClr val="0033CC"/>
                </a:solidFill>
              </a:rPr>
              <a:t>The Christian Community is the Mystical Body of Christ</a:t>
            </a:r>
            <a:endParaRPr lang="en-US" sz="4400" dirty="0">
              <a:solidFill>
                <a:srgbClr val="0033CC"/>
              </a:solidFill>
            </a:endParaRPr>
          </a:p>
        </p:txBody>
      </p:sp>
      <p:sp>
        <p:nvSpPr>
          <p:cNvPr id="4" name="TextBox 3"/>
          <p:cNvSpPr txBox="1"/>
          <p:nvPr/>
        </p:nvSpPr>
        <p:spPr>
          <a:xfrm>
            <a:off x="6324600" y="76199"/>
            <a:ext cx="2655277" cy="276999"/>
          </a:xfrm>
          <a:prstGeom prst="rect">
            <a:avLst/>
          </a:prstGeom>
          <a:noFill/>
        </p:spPr>
        <p:txBody>
          <a:bodyPr wrap="square" rtlCol="0">
            <a:spAutoFit/>
          </a:bodyPr>
          <a:lstStyle/>
          <a:p>
            <a:r>
              <a:rPr lang="en-US" sz="1200" dirty="0" smtClean="0"/>
              <a:t>Session 2: Catholic Community</a:t>
            </a:r>
            <a:endParaRPr lang="en-US" sz="1200" dirty="0"/>
          </a:p>
        </p:txBody>
      </p:sp>
      <p:pic>
        <p:nvPicPr>
          <p:cNvPr id="23554" name="Picture 2" descr="http://www.catholicsun.org/wp-content/uploads/2014/06/20140317cnsbr4605.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526" t="5491" r="33898"/>
          <a:stretch/>
        </p:blipFill>
        <p:spPr bwMode="auto">
          <a:xfrm>
            <a:off x="480646" y="786566"/>
            <a:ext cx="2607644" cy="2736599"/>
          </a:xfrm>
          <a:prstGeom prst="rect">
            <a:avLst/>
          </a:prstGeom>
          <a:noFill/>
          <a:extLst>
            <a:ext uri="{909E8E84-426E-40DD-AFC4-6F175D3DCCD1}">
              <a14:hiddenFill xmlns:a14="http://schemas.microsoft.com/office/drawing/2010/main">
                <a:solidFill>
                  <a:srgbClr val="FFFFFF"/>
                </a:solidFill>
              </a14:hiddenFill>
            </a:ext>
          </a:extLst>
        </p:spPr>
      </p:pic>
      <p:pic>
        <p:nvPicPr>
          <p:cNvPr id="23556" name="Picture 4" descr="https://media4.s-nbcnews.com/i/newscms/2016_24/1127176/pope-francis-disabled-children-002-tease-today-160615_689026fdd7bd5cf22b0ed3ee6d5b33dd.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923" r="10266"/>
          <a:stretch/>
        </p:blipFill>
        <p:spPr bwMode="auto">
          <a:xfrm>
            <a:off x="6095999" y="3391143"/>
            <a:ext cx="2590801" cy="1880682"/>
          </a:xfrm>
          <a:prstGeom prst="rect">
            <a:avLst/>
          </a:prstGeom>
          <a:noFill/>
          <a:extLst>
            <a:ext uri="{909E8E84-426E-40DD-AFC4-6F175D3DCCD1}">
              <a14:hiddenFill xmlns:a14="http://schemas.microsoft.com/office/drawing/2010/main">
                <a:solidFill>
                  <a:srgbClr val="FFFFFF"/>
                </a:solidFill>
              </a14:hiddenFill>
            </a:ext>
          </a:extLst>
        </p:spPr>
      </p:pic>
      <p:pic>
        <p:nvPicPr>
          <p:cNvPr id="23558" name="Picture 6" descr="http://media02.radiovaticana.va/photo/2016/01/15/AP3256495_Articolo.jpg"/>
          <p:cNvPicPr>
            <a:picLocks noChangeAspect="1" noChangeArrowheads="1"/>
          </p:cNvPicPr>
          <p:nvPr/>
        </p:nvPicPr>
        <p:blipFill rotWithShape="1">
          <a:blip r:embed="rId6">
            <a:extLst>
              <a:ext uri="{28A0092B-C50C-407E-A947-70E740481C1C}">
                <a14:useLocalDpi xmlns:a14="http://schemas.microsoft.com/office/drawing/2010/main" val="0"/>
              </a:ext>
            </a:extLst>
          </a:blip>
          <a:srcRect l="10833" t="14421" r="4659" b="11138"/>
          <a:stretch/>
        </p:blipFill>
        <p:spPr bwMode="auto">
          <a:xfrm>
            <a:off x="445477" y="3932276"/>
            <a:ext cx="3284621" cy="2047959"/>
          </a:xfrm>
          <a:prstGeom prst="rect">
            <a:avLst/>
          </a:prstGeom>
          <a:noFill/>
          <a:extLst>
            <a:ext uri="{909E8E84-426E-40DD-AFC4-6F175D3DCCD1}">
              <a14:hiddenFill xmlns:a14="http://schemas.microsoft.com/office/drawing/2010/main">
                <a:solidFill>
                  <a:srgbClr val="FFFFFF"/>
                </a:solidFill>
              </a14:hiddenFill>
            </a:ext>
          </a:extLst>
        </p:spPr>
      </p:pic>
      <p:pic>
        <p:nvPicPr>
          <p:cNvPr id="23560" name="Picture 8" descr="https://tse3.mm.bing.net/th?id=OIP.1p_LudmGP_p6BTDBB6UOvwHaEV&amp;pid=15.1&amp;P=0&amp;w=248&amp;h=14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73261" y="5492260"/>
            <a:ext cx="3467254" cy="952501"/>
          </a:xfrm>
          <a:prstGeom prst="rect">
            <a:avLst/>
          </a:prstGeom>
          <a:noFill/>
          <a:extLst>
            <a:ext uri="{909E8E84-426E-40DD-AFC4-6F175D3DCCD1}">
              <a14:hiddenFill xmlns:a14="http://schemas.microsoft.com/office/drawing/2010/main">
                <a:solidFill>
                  <a:srgbClr val="FFFFFF"/>
                </a:solidFill>
              </a14:hiddenFill>
            </a:ext>
          </a:extLst>
        </p:spPr>
      </p:pic>
      <p:pic>
        <p:nvPicPr>
          <p:cNvPr id="23562" name="Picture 10" descr="https://tse2.mm.bing.net/th?id=OIP.fCX96z8Ha-XrDPqD-RzeoAHaE9&amp;pid=15.1&amp;P=0&amp;w=229&amp;h=15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0" y="3523165"/>
            <a:ext cx="2181225" cy="1844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0741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ccase\AppData\Local\Microsoft\Windows\INetCache\IE\D39DTYV2\crossdove1[1].png"/>
          <p:cNvPicPr/>
          <p:nvPr/>
        </p:nvPicPr>
        <p:blipFill>
          <a:blip r:embed="rId2" cstate="print">
            <a:extLst>
              <a:ext uri="{BEBA8EAE-BF5A-486C-A8C5-ECC9F3942E4B}">
                <a14:imgProps xmlns:a14="http://schemas.microsoft.com/office/drawing/2010/main">
                  <a14:imgLayer r:embed="rId3">
                    <a14:imgEffect>
                      <a14:brightnessContrast bright="4000" contrast="4000"/>
                    </a14:imgEffect>
                  </a14:imgLayer>
                </a14:imgProps>
              </a:ext>
              <a:ext uri="{28A0092B-C50C-407E-A947-70E740481C1C}">
                <a14:useLocalDpi xmlns:a14="http://schemas.microsoft.com/office/drawing/2010/main" val="0"/>
              </a:ext>
            </a:extLst>
          </a:blip>
          <a:srcRect/>
          <a:stretch>
            <a:fillRect/>
          </a:stretch>
        </p:blipFill>
        <p:spPr bwMode="auto">
          <a:xfrm>
            <a:off x="1571625" y="2651078"/>
            <a:ext cx="914400" cy="1154722"/>
          </a:xfrm>
          <a:prstGeom prst="rect">
            <a:avLst/>
          </a:prstGeom>
          <a:noFill/>
          <a:ln>
            <a:noFill/>
          </a:ln>
          <a:effectLst>
            <a:outerShdw blurRad="50800" dist="50800" dir="5400000" algn="ctr" rotWithShape="0">
              <a:srgbClr val="000000">
                <a:alpha val="5000"/>
              </a:srgbClr>
            </a:outerShdw>
          </a:effectLst>
        </p:spPr>
      </p:pic>
      <p:sp>
        <p:nvSpPr>
          <p:cNvPr id="3" name="Rectangle 2"/>
          <p:cNvSpPr/>
          <p:nvPr/>
        </p:nvSpPr>
        <p:spPr>
          <a:xfrm>
            <a:off x="2819400" y="2567354"/>
            <a:ext cx="5328703" cy="1323439"/>
          </a:xfrm>
          <a:prstGeom prst="rect">
            <a:avLst/>
          </a:prstGeom>
        </p:spPr>
        <p:txBody>
          <a:bodyPr wrap="none">
            <a:spAutoFit/>
          </a:bodyPr>
          <a:lstStyle/>
          <a:p>
            <a:pPr algn="ctr"/>
            <a:r>
              <a:rPr lang="en-US" sz="4000" b="1" i="1" dirty="0">
                <a:solidFill>
                  <a:srgbClr val="0033CC"/>
                </a:solidFill>
              </a:rPr>
              <a:t>Transformational </a:t>
            </a:r>
            <a:endParaRPr lang="en-US" sz="4000" b="1" i="1" dirty="0" smtClean="0">
              <a:solidFill>
                <a:srgbClr val="0033CC"/>
              </a:solidFill>
            </a:endParaRPr>
          </a:p>
          <a:p>
            <a:pPr algn="ctr"/>
            <a:r>
              <a:rPr lang="en-US" sz="4000" b="1" i="1" dirty="0" smtClean="0">
                <a:solidFill>
                  <a:srgbClr val="0033CC"/>
                </a:solidFill>
              </a:rPr>
              <a:t>Communion</a:t>
            </a:r>
            <a:endParaRPr lang="en-US" sz="4000" dirty="0">
              <a:solidFill>
                <a:srgbClr val="0033CC"/>
              </a:solidFill>
            </a:endParaRPr>
          </a:p>
        </p:txBody>
      </p:sp>
      <p:sp>
        <p:nvSpPr>
          <p:cNvPr id="4" name="TextBox 3"/>
          <p:cNvSpPr txBox="1"/>
          <p:nvPr/>
        </p:nvSpPr>
        <p:spPr>
          <a:xfrm>
            <a:off x="6324600" y="76199"/>
            <a:ext cx="2655277" cy="276999"/>
          </a:xfrm>
          <a:prstGeom prst="rect">
            <a:avLst/>
          </a:prstGeom>
          <a:noFill/>
        </p:spPr>
        <p:txBody>
          <a:bodyPr wrap="square" rtlCol="0">
            <a:spAutoFit/>
          </a:bodyPr>
          <a:lstStyle/>
          <a:p>
            <a:r>
              <a:rPr lang="en-US" sz="1200" dirty="0" smtClean="0"/>
              <a:t>Session 2: Catholic Community</a:t>
            </a:r>
            <a:endParaRPr lang="en-US" sz="1200" dirty="0"/>
          </a:p>
        </p:txBody>
      </p:sp>
      <p:pic>
        <p:nvPicPr>
          <p:cNvPr id="22530" name="Picture 2" descr="https://tse2.mm.bing.net/th?id=OIP.W4FEI9A_DXnzDJFv_CgrcwHaDF&amp;pid=15.1&amp;P=0&amp;w=384&amp;h=16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568568"/>
            <a:ext cx="4754879" cy="1981201"/>
          </a:xfrm>
          <a:prstGeom prst="rect">
            <a:avLst/>
          </a:prstGeom>
          <a:noFill/>
          <a:extLst>
            <a:ext uri="{909E8E84-426E-40DD-AFC4-6F175D3DCCD1}">
              <a14:hiddenFill xmlns:a14="http://schemas.microsoft.com/office/drawing/2010/main">
                <a:solidFill>
                  <a:srgbClr val="FFFFFF"/>
                </a:solidFill>
              </a14:hiddenFill>
            </a:ext>
          </a:extLst>
        </p:spPr>
      </p:pic>
      <p:pic>
        <p:nvPicPr>
          <p:cNvPr id="22532" name="Picture 4" descr="https://tse1.mm.bing.net/th?id=OIP.BhnSYb0dVd_2o9xElwILHQHaFC&amp;pid=15.1&amp;P=0&amp;w=225&amp;h=15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598" y="3990509"/>
            <a:ext cx="3352802" cy="2279907"/>
          </a:xfrm>
          <a:prstGeom prst="rect">
            <a:avLst/>
          </a:prstGeom>
          <a:noFill/>
          <a:extLst>
            <a:ext uri="{909E8E84-426E-40DD-AFC4-6F175D3DCCD1}">
              <a14:hiddenFill xmlns:a14="http://schemas.microsoft.com/office/drawing/2010/main">
                <a:solidFill>
                  <a:srgbClr val="FFFFFF"/>
                </a:solidFill>
              </a14:hiddenFill>
            </a:ext>
          </a:extLst>
        </p:spPr>
      </p:pic>
      <p:pic>
        <p:nvPicPr>
          <p:cNvPr id="22534" name="Picture 6" descr="https://tse1.mm.bing.net/th?id=OIP.2Y5jbiIlT9JlJ7-B8DT9ZgHaE7&amp;pid=15.1&amp;P=0&amp;w=262&amp;h=17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69351" y="3845212"/>
            <a:ext cx="3836628" cy="2562633"/>
          </a:xfrm>
          <a:prstGeom prst="rect">
            <a:avLst/>
          </a:prstGeom>
          <a:noFill/>
          <a:extLst>
            <a:ext uri="{909E8E84-426E-40DD-AFC4-6F175D3DCCD1}">
              <a14:hiddenFill xmlns:a14="http://schemas.microsoft.com/office/drawing/2010/main">
                <a:solidFill>
                  <a:srgbClr val="FFFFFF"/>
                </a:solidFill>
              </a14:hiddenFill>
            </a:ext>
          </a:extLst>
        </p:spPr>
      </p:pic>
      <p:pic>
        <p:nvPicPr>
          <p:cNvPr id="22536" name="Picture 8" descr="https://tse4.mm.bing.net/th?id=OIP.b-pQKSQaP4SXPtKHy67GiQHaE7&amp;pid=15.1&amp;P=0&amp;w=250&amp;h=16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568569"/>
            <a:ext cx="2381250" cy="1899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57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ccase\AppData\Local\Microsoft\Windows\INetCache\IE\D39DTYV2\crossdove1[1].png"/>
          <p:cNvPicPr/>
          <p:nvPr/>
        </p:nvPicPr>
        <p:blipFill>
          <a:blip r:embed="rId2" cstate="print">
            <a:extLst>
              <a:ext uri="{BEBA8EAE-BF5A-486C-A8C5-ECC9F3942E4B}">
                <a14:imgProps xmlns:a14="http://schemas.microsoft.com/office/drawing/2010/main">
                  <a14:imgLayer r:embed="rId3">
                    <a14:imgEffect>
                      <a14:brightnessContrast bright="4000" contrast="4000"/>
                    </a14:imgEffect>
                  </a14:imgLayer>
                </a14:imgProps>
              </a:ext>
              <a:ext uri="{28A0092B-C50C-407E-A947-70E740481C1C}">
                <a14:useLocalDpi xmlns:a14="http://schemas.microsoft.com/office/drawing/2010/main" val="0"/>
              </a:ext>
            </a:extLst>
          </a:blip>
          <a:srcRect/>
          <a:stretch>
            <a:fillRect/>
          </a:stretch>
        </p:blipFill>
        <p:spPr bwMode="auto">
          <a:xfrm>
            <a:off x="838200" y="655082"/>
            <a:ext cx="1066800" cy="1409700"/>
          </a:xfrm>
          <a:prstGeom prst="rect">
            <a:avLst/>
          </a:prstGeom>
          <a:noFill/>
          <a:ln>
            <a:noFill/>
          </a:ln>
          <a:effectLst>
            <a:outerShdw blurRad="50800" dist="50800" dir="5400000" algn="ctr" rotWithShape="0">
              <a:srgbClr val="000000">
                <a:alpha val="5000"/>
              </a:srgbClr>
            </a:outerShdw>
          </a:effectLst>
        </p:spPr>
      </p:pic>
      <p:sp>
        <p:nvSpPr>
          <p:cNvPr id="3" name="Rectangle 2"/>
          <p:cNvSpPr/>
          <p:nvPr/>
        </p:nvSpPr>
        <p:spPr>
          <a:xfrm>
            <a:off x="2549462" y="762000"/>
            <a:ext cx="5137945" cy="738664"/>
          </a:xfrm>
          <a:prstGeom prst="rect">
            <a:avLst/>
          </a:prstGeom>
        </p:spPr>
        <p:txBody>
          <a:bodyPr wrap="none">
            <a:spAutoFit/>
          </a:bodyPr>
          <a:lstStyle/>
          <a:p>
            <a:r>
              <a:rPr lang="en-US" sz="4200" b="1" i="1" dirty="0">
                <a:solidFill>
                  <a:srgbClr val="0033CC"/>
                </a:solidFill>
              </a:rPr>
              <a:t>Love of the Poor</a:t>
            </a:r>
            <a:endParaRPr lang="en-US" sz="4200" dirty="0">
              <a:solidFill>
                <a:srgbClr val="0033CC"/>
              </a:solidFill>
            </a:endParaRPr>
          </a:p>
        </p:txBody>
      </p:sp>
      <p:sp>
        <p:nvSpPr>
          <p:cNvPr id="4" name="TextBox 3"/>
          <p:cNvSpPr txBox="1"/>
          <p:nvPr/>
        </p:nvSpPr>
        <p:spPr>
          <a:xfrm>
            <a:off x="6324600" y="76199"/>
            <a:ext cx="2655277" cy="276999"/>
          </a:xfrm>
          <a:prstGeom prst="rect">
            <a:avLst/>
          </a:prstGeom>
          <a:noFill/>
        </p:spPr>
        <p:txBody>
          <a:bodyPr wrap="square" rtlCol="0">
            <a:spAutoFit/>
          </a:bodyPr>
          <a:lstStyle/>
          <a:p>
            <a:r>
              <a:rPr lang="en-US" sz="1200" dirty="0" smtClean="0"/>
              <a:t>Session 2: Catholic Community</a:t>
            </a:r>
            <a:endParaRPr lang="en-US" sz="1200" dirty="0"/>
          </a:p>
        </p:txBody>
      </p:sp>
      <p:pic>
        <p:nvPicPr>
          <p:cNvPr id="21506" name="Picture 2" descr="http://thethoughtsofasimpleman.com/wp-content/uploads/2015/01/sermon-on-the-mou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089400"/>
            <a:ext cx="3352800" cy="2235200"/>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https://tse1.mm.bing.net/th?id=OIP.vtOzCXjFzMx9JOoJMhFaIAHaFj&amp;pid=15.1&amp;P=0&amp;w=247&amp;h=18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1529972"/>
            <a:ext cx="3505200" cy="2625354"/>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https://tse1.mm.bing.net/th?id=OIP.rrMNEu9xxOytG0L7azRF4wHaFu&amp;pid=15.1&amp;P=0&amp;w=237&amp;h=18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1576661"/>
            <a:ext cx="2257425" cy="1743076"/>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https://tse3.mm.bing.net/th?id=OIP.lz8FA4LKuLIZvuTWiB-9zQHaFj&amp;pid=15.1&amp;P=0&amp;w=210&amp;h=15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83294" y="4848957"/>
            <a:ext cx="2000250" cy="1504951"/>
          </a:xfrm>
          <a:prstGeom prst="rect">
            <a:avLst/>
          </a:prstGeom>
          <a:noFill/>
          <a:extLst>
            <a:ext uri="{909E8E84-426E-40DD-AFC4-6F175D3DCCD1}">
              <a14:hiddenFill xmlns:a14="http://schemas.microsoft.com/office/drawing/2010/main">
                <a:solidFill>
                  <a:srgbClr val="FFFFFF"/>
                </a:solidFill>
              </a14:hiddenFill>
            </a:ext>
          </a:extLst>
        </p:spPr>
      </p:pic>
      <p:pic>
        <p:nvPicPr>
          <p:cNvPr id="21514" name="Picture 10" descr="https://tse3.mm.bing.net/th?id=OIP.uEMdtanL1M9bjwKzXEUKnAHaFP&amp;pid=15.1&amp;P=0&amp;w=271&amp;h=19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24575" y="3378200"/>
            <a:ext cx="2581275"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1516" name="Picture 12" descr="https://tse3.mm.bing.net/th?id=OIP.ww0N_m7pBaxuwwkdcPmLjQHaE9&amp;pid=15.1&amp;P=0&amp;w=251&amp;h=16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38912" y="5334000"/>
            <a:ext cx="1752599" cy="1019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4141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ccase\AppData\Local\Microsoft\Windows\INetCache\IE\D39DTYV2\crossdove1[1].png"/>
          <p:cNvPicPr/>
          <p:nvPr/>
        </p:nvPicPr>
        <p:blipFill>
          <a:blip r:embed="rId2" cstate="print">
            <a:extLst>
              <a:ext uri="{BEBA8EAE-BF5A-486C-A8C5-ECC9F3942E4B}">
                <a14:imgProps xmlns:a14="http://schemas.microsoft.com/office/drawing/2010/main">
                  <a14:imgLayer r:embed="rId3">
                    <a14:imgEffect>
                      <a14:brightnessContrast bright="4000" contrast="4000"/>
                    </a14:imgEffect>
                  </a14:imgLayer>
                </a14:imgProps>
              </a:ext>
              <a:ext uri="{28A0092B-C50C-407E-A947-70E740481C1C}">
                <a14:useLocalDpi xmlns:a14="http://schemas.microsoft.com/office/drawing/2010/main" val="0"/>
              </a:ext>
            </a:extLst>
          </a:blip>
          <a:srcRect/>
          <a:stretch>
            <a:fillRect/>
          </a:stretch>
        </p:blipFill>
        <p:spPr bwMode="auto">
          <a:xfrm>
            <a:off x="522689" y="2190121"/>
            <a:ext cx="859390" cy="1247775"/>
          </a:xfrm>
          <a:prstGeom prst="rect">
            <a:avLst/>
          </a:prstGeom>
          <a:noFill/>
          <a:ln>
            <a:noFill/>
          </a:ln>
          <a:effectLst>
            <a:outerShdw blurRad="50800" dist="50800" dir="5400000" algn="ctr" rotWithShape="0">
              <a:srgbClr val="000000">
                <a:alpha val="5000"/>
              </a:srgbClr>
            </a:outerShdw>
          </a:effectLst>
        </p:spPr>
      </p:pic>
      <p:sp>
        <p:nvSpPr>
          <p:cNvPr id="3" name="Rectangle 2"/>
          <p:cNvSpPr/>
          <p:nvPr/>
        </p:nvSpPr>
        <p:spPr>
          <a:xfrm>
            <a:off x="1923435" y="2190121"/>
            <a:ext cx="6001964" cy="738664"/>
          </a:xfrm>
          <a:prstGeom prst="rect">
            <a:avLst/>
          </a:prstGeom>
        </p:spPr>
        <p:txBody>
          <a:bodyPr wrap="none">
            <a:spAutoFit/>
          </a:bodyPr>
          <a:lstStyle/>
          <a:p>
            <a:r>
              <a:rPr lang="en-US" sz="4200" b="1" i="1" dirty="0">
                <a:solidFill>
                  <a:srgbClr val="0033CC"/>
                </a:solidFill>
              </a:rPr>
              <a:t>Sharing One’s Gifts</a:t>
            </a:r>
            <a:endParaRPr lang="en-US" sz="4200" dirty="0">
              <a:solidFill>
                <a:srgbClr val="0033CC"/>
              </a:solidFill>
            </a:endParaRPr>
          </a:p>
        </p:txBody>
      </p:sp>
      <p:sp>
        <p:nvSpPr>
          <p:cNvPr id="4" name="TextBox 3"/>
          <p:cNvSpPr txBox="1"/>
          <p:nvPr/>
        </p:nvSpPr>
        <p:spPr>
          <a:xfrm>
            <a:off x="6324600" y="76199"/>
            <a:ext cx="2655277" cy="276999"/>
          </a:xfrm>
          <a:prstGeom prst="rect">
            <a:avLst/>
          </a:prstGeom>
          <a:noFill/>
        </p:spPr>
        <p:txBody>
          <a:bodyPr wrap="square" rtlCol="0">
            <a:spAutoFit/>
          </a:bodyPr>
          <a:lstStyle/>
          <a:p>
            <a:r>
              <a:rPr lang="en-US" sz="1200" dirty="0" smtClean="0"/>
              <a:t>Session 2: Catholic Community</a:t>
            </a:r>
            <a:endParaRPr lang="en-US" sz="1200" dirty="0"/>
          </a:p>
        </p:txBody>
      </p:sp>
      <p:pic>
        <p:nvPicPr>
          <p:cNvPr id="20482" name="Picture 2" descr="https://tse3.mm.bing.net/th?id=OIP.0SgH59EYDMKRkCzEliyeCwHaD9&amp;pid=15.1&amp;P=0&amp;w=322&amp;h=173"/>
          <p:cNvPicPr>
            <a:picLocks noChangeAspect="1" noChangeArrowheads="1"/>
          </p:cNvPicPr>
          <p:nvPr/>
        </p:nvPicPr>
        <p:blipFill rotWithShape="1">
          <a:blip r:embed="rId4">
            <a:extLst>
              <a:ext uri="{28A0092B-C50C-407E-A947-70E740481C1C}">
                <a14:useLocalDpi xmlns:a14="http://schemas.microsoft.com/office/drawing/2010/main" val="0"/>
              </a:ext>
            </a:extLst>
          </a:blip>
          <a:srcRect l="18996" r="20497" b="17271"/>
          <a:stretch/>
        </p:blipFill>
        <p:spPr bwMode="auto">
          <a:xfrm>
            <a:off x="6467223" y="4754492"/>
            <a:ext cx="2216607" cy="1618884"/>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https://tse4.mm.bing.net/th?id=OIP.6ZRTL-CaKzOWt2U1SgRR-AHaFR&amp;pid=15.1&amp;P=0&amp;w=246&amp;h=17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9789" y="444377"/>
            <a:ext cx="2467547" cy="1643105"/>
          </a:xfrm>
          <a:prstGeom prst="rect">
            <a:avLst/>
          </a:prstGeom>
          <a:noFill/>
          <a:extLst>
            <a:ext uri="{909E8E84-426E-40DD-AFC4-6F175D3DCCD1}">
              <a14:hiddenFill xmlns:a14="http://schemas.microsoft.com/office/drawing/2010/main">
                <a:solidFill>
                  <a:srgbClr val="FFFFFF"/>
                </a:solidFill>
              </a14:hiddenFill>
            </a:ext>
          </a:extLst>
        </p:spPr>
      </p:pic>
      <p:pic>
        <p:nvPicPr>
          <p:cNvPr id="20486" name="Picture 6" descr="https://tse4.mm.bing.net/th?id=OIP.FM7P4IlkdXZ_K1iNRXOiYwHaE8&amp;pid=15.1&amp;P=0&amp;w=238&amp;h=16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456101"/>
            <a:ext cx="2475270" cy="1653647"/>
          </a:xfrm>
          <a:prstGeom prst="rect">
            <a:avLst/>
          </a:prstGeom>
          <a:noFill/>
          <a:extLst>
            <a:ext uri="{909E8E84-426E-40DD-AFC4-6F175D3DCCD1}">
              <a14:hiddenFill xmlns:a14="http://schemas.microsoft.com/office/drawing/2010/main">
                <a:solidFill>
                  <a:srgbClr val="FFFFFF"/>
                </a:solidFill>
              </a14:hiddenFill>
            </a:ext>
          </a:extLst>
        </p:spPr>
      </p:pic>
      <p:pic>
        <p:nvPicPr>
          <p:cNvPr id="20488" name="Picture 8" descr="https://tse3.mm.bing.net/th?id=OIP.qlVxhMLIRljecCEcywyuhgHaDF&amp;pid=15.1&amp;P=0&amp;w=352&amp;h=14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7021" y="4626638"/>
            <a:ext cx="4052579" cy="1752600"/>
          </a:xfrm>
          <a:prstGeom prst="rect">
            <a:avLst/>
          </a:prstGeom>
          <a:noFill/>
          <a:extLst>
            <a:ext uri="{909E8E84-426E-40DD-AFC4-6F175D3DCCD1}">
              <a14:hiddenFill xmlns:a14="http://schemas.microsoft.com/office/drawing/2010/main">
                <a:solidFill>
                  <a:srgbClr val="FFFFFF"/>
                </a:solidFill>
              </a14:hiddenFill>
            </a:ext>
          </a:extLst>
        </p:spPr>
      </p:pic>
      <p:pic>
        <p:nvPicPr>
          <p:cNvPr id="20490" name="Picture 10" descr="https://tse4.mm.bing.net/th?id=OIP.XQ8cf-i9LaxwypmYjxISZgHaE6&amp;pid=15.1&amp;P=0&amp;w=272&amp;h=18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00589" y="2984279"/>
            <a:ext cx="2246862" cy="1495154"/>
          </a:xfrm>
          <a:prstGeom prst="rect">
            <a:avLst/>
          </a:prstGeom>
          <a:noFill/>
          <a:extLst>
            <a:ext uri="{909E8E84-426E-40DD-AFC4-6F175D3DCCD1}">
              <a14:hiddenFill xmlns:a14="http://schemas.microsoft.com/office/drawing/2010/main">
                <a:solidFill>
                  <a:srgbClr val="FFFFFF"/>
                </a:solidFill>
              </a14:hiddenFill>
            </a:ext>
          </a:extLst>
        </p:spPr>
      </p:pic>
      <p:pic>
        <p:nvPicPr>
          <p:cNvPr id="20492" name="Picture 12" descr="https://tse1.mm.bing.net/th?id=OIP.TMBbMLXTxOxkY6bgc2iJAQHaE7&amp;pid=15.1&amp;P=0&amp;w=232&amp;h=15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89989" y="3048000"/>
            <a:ext cx="2209800" cy="1476375"/>
          </a:xfrm>
          <a:prstGeom prst="rect">
            <a:avLst/>
          </a:prstGeom>
          <a:noFill/>
          <a:extLst>
            <a:ext uri="{909E8E84-426E-40DD-AFC4-6F175D3DCCD1}">
              <a14:hiddenFill xmlns:a14="http://schemas.microsoft.com/office/drawing/2010/main">
                <a:solidFill>
                  <a:srgbClr val="FFFFFF"/>
                </a:solidFill>
              </a14:hiddenFill>
            </a:ext>
          </a:extLst>
        </p:spPr>
      </p:pic>
      <p:pic>
        <p:nvPicPr>
          <p:cNvPr id="20494" name="Picture 14" descr="https://tse1.mm.bing.net/th?id=OIP.5q55T-0XRPN1U1Awcmn3GAHaE_&amp;pid=15.1&amp;P=0&amp;w=231&amp;h=15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95800" y="4693496"/>
            <a:ext cx="1898543" cy="1752600"/>
          </a:xfrm>
          <a:prstGeom prst="rect">
            <a:avLst/>
          </a:prstGeom>
          <a:noFill/>
          <a:extLst>
            <a:ext uri="{909E8E84-426E-40DD-AFC4-6F175D3DCCD1}">
              <a14:hiddenFill xmlns:a14="http://schemas.microsoft.com/office/drawing/2010/main">
                <a:solidFill>
                  <a:srgbClr val="FFFFFF"/>
                </a:solidFill>
              </a14:hiddenFill>
            </a:ext>
          </a:extLst>
        </p:spPr>
      </p:pic>
      <p:pic>
        <p:nvPicPr>
          <p:cNvPr id="20496" name="Picture 16" descr="https://tse2.mm.bing.net/th?id=OIP.nPbYChxl8S406kxIPLoTUwHaE8&amp;pid=15.1&amp;P=0&amp;w=233&amp;h=15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14754" y="2988906"/>
            <a:ext cx="2219325" cy="1485900"/>
          </a:xfrm>
          <a:prstGeom prst="rect">
            <a:avLst/>
          </a:prstGeom>
          <a:noFill/>
          <a:extLst>
            <a:ext uri="{909E8E84-426E-40DD-AFC4-6F175D3DCCD1}">
              <a14:hiddenFill xmlns:a14="http://schemas.microsoft.com/office/drawing/2010/main">
                <a:solidFill>
                  <a:srgbClr val="FFFFFF"/>
                </a:solidFill>
              </a14:hiddenFill>
            </a:ext>
          </a:extLst>
        </p:spPr>
      </p:pic>
      <p:pic>
        <p:nvPicPr>
          <p:cNvPr id="20498" name="Picture 18" descr="https://tse4.mm.bing.net/th?id=OIP.nC28mHZxqbTTvFx_sQZzyQHaDt&amp;pid=15.1&amp;P=0&amp;w=383&amp;h=192"/>
          <p:cNvPicPr>
            <a:picLocks noChangeAspect="1" noChangeArrowheads="1"/>
          </p:cNvPicPr>
          <p:nvPr/>
        </p:nvPicPr>
        <p:blipFill rotWithShape="1">
          <a:blip r:embed="rId12">
            <a:extLst>
              <a:ext uri="{28A0092B-C50C-407E-A947-70E740481C1C}">
                <a14:useLocalDpi xmlns:a14="http://schemas.microsoft.com/office/drawing/2010/main" val="0"/>
              </a:ext>
            </a:extLst>
          </a:blip>
          <a:srcRect l="9851" r="23994"/>
          <a:stretch/>
        </p:blipFill>
        <p:spPr bwMode="auto">
          <a:xfrm>
            <a:off x="6286500" y="456101"/>
            <a:ext cx="2413372" cy="1653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0618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0800" y="588139"/>
            <a:ext cx="4350871" cy="2862322"/>
          </a:xfrm>
          <a:prstGeom prst="rect">
            <a:avLst/>
          </a:prstGeom>
        </p:spPr>
        <p:txBody>
          <a:bodyPr wrap="none">
            <a:spAutoFit/>
          </a:bodyPr>
          <a:lstStyle/>
          <a:p>
            <a:pPr algn="ctr"/>
            <a:r>
              <a:rPr lang="en-US" sz="6000" i="1" u="sng" dirty="0">
                <a:solidFill>
                  <a:srgbClr val="0033CC"/>
                </a:solidFill>
              </a:rPr>
              <a:t>You are </a:t>
            </a:r>
            <a:r>
              <a:rPr lang="en-US" sz="6000" i="1" u="sng" dirty="0" smtClean="0">
                <a:solidFill>
                  <a:srgbClr val="0033CC"/>
                </a:solidFill>
              </a:rPr>
              <a:t>an</a:t>
            </a:r>
          </a:p>
          <a:p>
            <a:pPr algn="ctr"/>
            <a:r>
              <a:rPr lang="en-US" sz="6000" i="1" u="sng" dirty="0" smtClean="0">
                <a:solidFill>
                  <a:srgbClr val="0033CC"/>
                </a:solidFill>
              </a:rPr>
              <a:t> </a:t>
            </a:r>
            <a:r>
              <a:rPr lang="en-US" sz="6000" i="1" u="sng" dirty="0">
                <a:solidFill>
                  <a:srgbClr val="0033CC"/>
                </a:solidFill>
              </a:rPr>
              <a:t>essential </a:t>
            </a:r>
            <a:endParaRPr lang="en-US" sz="6000" i="1" u="sng" dirty="0" smtClean="0">
              <a:solidFill>
                <a:srgbClr val="0033CC"/>
              </a:solidFill>
            </a:endParaRPr>
          </a:p>
          <a:p>
            <a:pPr algn="ctr"/>
            <a:r>
              <a:rPr lang="en-US" sz="6000" i="1" u="sng" dirty="0" smtClean="0">
                <a:solidFill>
                  <a:srgbClr val="0033CC"/>
                </a:solidFill>
              </a:rPr>
              <a:t>member</a:t>
            </a:r>
            <a:r>
              <a:rPr lang="en-US" sz="6000" i="1" dirty="0" smtClean="0">
                <a:solidFill>
                  <a:srgbClr val="0033CC"/>
                </a:solidFill>
              </a:rPr>
              <a:t> </a:t>
            </a:r>
            <a:endParaRPr lang="en-US" sz="6000" dirty="0">
              <a:solidFill>
                <a:srgbClr val="0033CC"/>
              </a:solidFill>
            </a:endParaRPr>
          </a:p>
        </p:txBody>
      </p:sp>
      <p:pic>
        <p:nvPicPr>
          <p:cNvPr id="3" name="Picture 2" descr="C:\Users\ccase\AppData\Local\Microsoft\Windows\INetCache\IE\D39DTYV2\crossdove1[1].png"/>
          <p:cNvPicPr/>
          <p:nvPr/>
        </p:nvPicPr>
        <p:blipFill>
          <a:blip r:embed="rId2" cstate="print">
            <a:extLst>
              <a:ext uri="{BEBA8EAE-BF5A-486C-A8C5-ECC9F3942E4B}">
                <a14:imgProps xmlns:a14="http://schemas.microsoft.com/office/drawing/2010/main">
                  <a14:imgLayer r:embed="rId3">
                    <a14:imgEffect>
                      <a14:brightnessContrast bright="4000" contrast="4000"/>
                    </a14:imgEffect>
                  </a14:imgLayer>
                </a14:imgProps>
              </a:ext>
              <a:ext uri="{28A0092B-C50C-407E-A947-70E740481C1C}">
                <a14:useLocalDpi xmlns:a14="http://schemas.microsoft.com/office/drawing/2010/main" val="0"/>
              </a:ext>
            </a:extLst>
          </a:blip>
          <a:srcRect/>
          <a:stretch>
            <a:fillRect/>
          </a:stretch>
        </p:blipFill>
        <p:spPr bwMode="auto">
          <a:xfrm>
            <a:off x="7086600" y="1385031"/>
            <a:ext cx="1257300" cy="1581150"/>
          </a:xfrm>
          <a:prstGeom prst="rect">
            <a:avLst/>
          </a:prstGeom>
          <a:noFill/>
          <a:ln>
            <a:noFill/>
          </a:ln>
          <a:effectLst>
            <a:outerShdw blurRad="50800" dist="50800" dir="5400000" algn="ctr" rotWithShape="0">
              <a:srgbClr val="000000">
                <a:alpha val="5000"/>
              </a:srgbClr>
            </a:outerShdw>
          </a:effectLst>
        </p:spPr>
      </p:pic>
      <p:sp>
        <p:nvSpPr>
          <p:cNvPr id="4" name="TextBox 3"/>
          <p:cNvSpPr txBox="1"/>
          <p:nvPr/>
        </p:nvSpPr>
        <p:spPr>
          <a:xfrm>
            <a:off x="6324600" y="76199"/>
            <a:ext cx="2655277" cy="276999"/>
          </a:xfrm>
          <a:prstGeom prst="rect">
            <a:avLst/>
          </a:prstGeom>
          <a:noFill/>
        </p:spPr>
        <p:txBody>
          <a:bodyPr wrap="square" rtlCol="0">
            <a:spAutoFit/>
          </a:bodyPr>
          <a:lstStyle/>
          <a:p>
            <a:r>
              <a:rPr lang="en-US" sz="1200" dirty="0" smtClean="0"/>
              <a:t>Session 2: Catholic Community</a:t>
            </a:r>
            <a:endParaRPr lang="en-US" sz="1200" dirty="0"/>
          </a:p>
        </p:txBody>
      </p:sp>
      <p:pic>
        <p:nvPicPr>
          <p:cNvPr id="19458" name="Picture 2" descr="https://tse4.mm.bing.net/th?id=OIP.olG_uWENjmb9roJAkvD-dAHaJX&amp;pid=15.1&amp;P=0&amp;w=300&amp;h=3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489507"/>
            <a:ext cx="226695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https://tse4.mm.bing.net/th?id=OIP.GijbJccWtqedi9TPG9qI9QHaHa&amp;pid=15.1&amp;P=0&amp;w=300&amp;h=3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7435" y="3489507"/>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9462" name="Picture 6" descr="https://tse4.mm.bing.net/th?id=OIP.dkL9HuhpihgKL7lIiHOiEAHaFj&amp;pid=15.1&amp;P=0&amp;w=236&amp;h=17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3489507"/>
            <a:ext cx="2667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9464" name="Picture 8" descr="https://tse4.mm.bing.net/th?id=OIP.urAXvCRb8nv7_3mMD6213wAAAA&amp;pid=15.1&amp;P=0&amp;w=163&amp;h=15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262" y="1302727"/>
            <a:ext cx="1812474" cy="1745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2595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1957" y="2209800"/>
            <a:ext cx="4876800" cy="4279539"/>
          </a:xfrm>
          <a:prstGeom prst="rect">
            <a:avLst/>
          </a:prstGeom>
        </p:spPr>
      </p:pic>
      <p:sp>
        <p:nvSpPr>
          <p:cNvPr id="3" name="TextBox 2"/>
          <p:cNvSpPr txBox="1"/>
          <p:nvPr/>
        </p:nvSpPr>
        <p:spPr>
          <a:xfrm>
            <a:off x="515814" y="4061375"/>
            <a:ext cx="2514600" cy="646331"/>
          </a:xfrm>
          <a:prstGeom prst="rect">
            <a:avLst/>
          </a:prstGeom>
          <a:noFill/>
        </p:spPr>
        <p:txBody>
          <a:bodyPr wrap="square" rtlCol="0">
            <a:spAutoFit/>
          </a:bodyPr>
          <a:lstStyle/>
          <a:p>
            <a:pPr algn="ctr"/>
            <a:r>
              <a:rPr lang="en-US" dirty="0" smtClean="0"/>
              <a:t>Trinity:</a:t>
            </a:r>
          </a:p>
          <a:p>
            <a:pPr algn="ctr"/>
            <a:r>
              <a:rPr lang="en-US" dirty="0" smtClean="0"/>
              <a:t>God as community</a:t>
            </a:r>
            <a:endParaRPr lang="en-US" dirty="0"/>
          </a:p>
        </p:txBody>
      </p:sp>
      <p:sp>
        <p:nvSpPr>
          <p:cNvPr id="4" name="TextBox 3"/>
          <p:cNvSpPr txBox="1"/>
          <p:nvPr/>
        </p:nvSpPr>
        <p:spPr>
          <a:xfrm>
            <a:off x="685800" y="2054551"/>
            <a:ext cx="2971800" cy="923330"/>
          </a:xfrm>
          <a:prstGeom prst="rect">
            <a:avLst/>
          </a:prstGeom>
          <a:noFill/>
        </p:spPr>
        <p:txBody>
          <a:bodyPr wrap="square" rtlCol="0">
            <a:spAutoFit/>
          </a:bodyPr>
          <a:lstStyle/>
          <a:p>
            <a:pPr algn="ctr"/>
            <a:r>
              <a:rPr lang="en-US" dirty="0" smtClean="0"/>
              <a:t>The Christian Community as Mystical Body of Christ </a:t>
            </a:r>
            <a:endParaRPr lang="en-US" dirty="0"/>
          </a:p>
        </p:txBody>
      </p:sp>
      <p:sp>
        <p:nvSpPr>
          <p:cNvPr id="5" name="TextBox 4"/>
          <p:cNvSpPr txBox="1"/>
          <p:nvPr/>
        </p:nvSpPr>
        <p:spPr>
          <a:xfrm>
            <a:off x="3420208" y="1678576"/>
            <a:ext cx="2209800" cy="646331"/>
          </a:xfrm>
          <a:prstGeom prst="rect">
            <a:avLst/>
          </a:prstGeom>
          <a:noFill/>
        </p:spPr>
        <p:txBody>
          <a:bodyPr wrap="square" rtlCol="0">
            <a:spAutoFit/>
          </a:bodyPr>
          <a:lstStyle/>
          <a:p>
            <a:pPr algn="ctr"/>
            <a:r>
              <a:rPr lang="en-US" dirty="0" smtClean="0"/>
              <a:t>Transformational Communion</a:t>
            </a:r>
            <a:endParaRPr lang="en-US" dirty="0"/>
          </a:p>
        </p:txBody>
      </p:sp>
      <p:sp>
        <p:nvSpPr>
          <p:cNvPr id="6" name="TextBox 5"/>
          <p:cNvSpPr txBox="1"/>
          <p:nvPr/>
        </p:nvSpPr>
        <p:spPr>
          <a:xfrm>
            <a:off x="5706207" y="2918979"/>
            <a:ext cx="2523392" cy="369332"/>
          </a:xfrm>
          <a:prstGeom prst="rect">
            <a:avLst/>
          </a:prstGeom>
          <a:noFill/>
        </p:spPr>
        <p:txBody>
          <a:bodyPr wrap="square" rtlCol="0">
            <a:spAutoFit/>
          </a:bodyPr>
          <a:lstStyle/>
          <a:p>
            <a:r>
              <a:rPr lang="en-US" dirty="0" smtClean="0"/>
              <a:t>Love of the Poor</a:t>
            </a:r>
            <a:endParaRPr lang="en-US" dirty="0"/>
          </a:p>
        </p:txBody>
      </p:sp>
      <p:sp>
        <p:nvSpPr>
          <p:cNvPr id="7" name="TextBox 6"/>
          <p:cNvSpPr txBox="1"/>
          <p:nvPr/>
        </p:nvSpPr>
        <p:spPr>
          <a:xfrm>
            <a:off x="6349511" y="4784974"/>
            <a:ext cx="2362200" cy="369332"/>
          </a:xfrm>
          <a:prstGeom prst="rect">
            <a:avLst/>
          </a:prstGeom>
          <a:noFill/>
        </p:spPr>
        <p:txBody>
          <a:bodyPr wrap="square" rtlCol="0">
            <a:spAutoFit/>
          </a:bodyPr>
          <a:lstStyle/>
          <a:p>
            <a:r>
              <a:rPr lang="en-US" dirty="0" smtClean="0"/>
              <a:t>Sharing Our Gifts</a:t>
            </a:r>
            <a:endParaRPr lang="en-US" dirty="0"/>
          </a:p>
        </p:txBody>
      </p:sp>
      <p:sp>
        <p:nvSpPr>
          <p:cNvPr id="8" name="TextBox 7"/>
          <p:cNvSpPr txBox="1"/>
          <p:nvPr/>
        </p:nvSpPr>
        <p:spPr>
          <a:xfrm>
            <a:off x="6324600" y="76199"/>
            <a:ext cx="2655277" cy="276999"/>
          </a:xfrm>
          <a:prstGeom prst="rect">
            <a:avLst/>
          </a:prstGeom>
          <a:noFill/>
        </p:spPr>
        <p:txBody>
          <a:bodyPr wrap="square" rtlCol="0">
            <a:spAutoFit/>
          </a:bodyPr>
          <a:lstStyle/>
          <a:p>
            <a:r>
              <a:rPr lang="en-US" sz="1200" dirty="0" smtClean="0"/>
              <a:t>Session 2: Catholic Community</a:t>
            </a:r>
            <a:endParaRPr lang="en-US" sz="1200" dirty="0"/>
          </a:p>
        </p:txBody>
      </p:sp>
      <p:sp>
        <p:nvSpPr>
          <p:cNvPr id="9" name="Rectangle 8"/>
          <p:cNvSpPr/>
          <p:nvPr/>
        </p:nvSpPr>
        <p:spPr>
          <a:xfrm>
            <a:off x="268001" y="457200"/>
            <a:ext cx="8347158"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Catholic Community</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0" name="Picture 4" descr="http://www.godandscience.org/images/trinity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5731" y="4784974"/>
            <a:ext cx="1214767" cy="116555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ttps://tse2.mm.bing.net/th?id=OIP.fCX96z8Ha-XrDPqD-RzeoAHaE9&amp;pid=15.1&amp;P=0&amp;w=229&amp;h=15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9177" y="2949464"/>
            <a:ext cx="1295400" cy="10954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https://tse4.mm.bing.net/th?id=OIP.b-pQKSQaP4SXPtKHy67GiQHaE7&amp;pid=15.1&amp;P=0&amp;w=250&amp;h=16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4484" y="1486363"/>
            <a:ext cx="1390650" cy="110912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https://tse3.mm.bing.net/th?id=OIP.uEMdtanL1M9bjwKzXEUKnAHaFP&amp;pid=15.1&amp;P=0&amp;w=271&amp;h=19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94925" y="3352800"/>
            <a:ext cx="1527663" cy="90831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tse4.mm.bing.net/th?id=OIP.mUSr3fPlwm_LWB-4WODG0AHaE7&amp;pid=15.1&amp;P=0&amp;w=243&amp;h=16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00471" y="5182667"/>
            <a:ext cx="1151792" cy="767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149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9711" y="3962400"/>
            <a:ext cx="7824578" cy="2308324"/>
          </a:xfrm>
          <a:prstGeom prst="rect">
            <a:avLst/>
          </a:prstGeom>
        </p:spPr>
        <p:txBody>
          <a:bodyPr wrap="none">
            <a:spAutoFit/>
          </a:bodyPr>
          <a:lstStyle/>
          <a:p>
            <a:r>
              <a:rPr lang="en-US" sz="7200" b="1" dirty="0" smtClean="0"/>
              <a:t>R. </a:t>
            </a:r>
            <a:r>
              <a:rPr lang="en-US" sz="7200" b="1" dirty="0" smtClean="0">
                <a:solidFill>
                  <a:srgbClr val="C00000"/>
                </a:solidFill>
              </a:rPr>
              <a:t>We </a:t>
            </a:r>
            <a:r>
              <a:rPr lang="en-US" sz="7200" b="1" dirty="0">
                <a:solidFill>
                  <a:srgbClr val="C00000"/>
                </a:solidFill>
              </a:rPr>
              <a:t>are the </a:t>
            </a:r>
            <a:endParaRPr lang="en-US" sz="7200" b="1" dirty="0" smtClean="0">
              <a:solidFill>
                <a:srgbClr val="C00000"/>
              </a:solidFill>
            </a:endParaRPr>
          </a:p>
          <a:p>
            <a:r>
              <a:rPr lang="en-US" sz="7200" b="1" dirty="0" smtClean="0">
                <a:solidFill>
                  <a:srgbClr val="C00000"/>
                </a:solidFill>
              </a:rPr>
              <a:t>Body </a:t>
            </a:r>
            <a:r>
              <a:rPr lang="en-US" sz="7200" b="1" dirty="0">
                <a:solidFill>
                  <a:srgbClr val="C00000"/>
                </a:solidFill>
              </a:rPr>
              <a:t>of Christ.</a:t>
            </a:r>
            <a:endParaRPr lang="en-US" sz="7200" dirty="0">
              <a:solidFill>
                <a:srgbClr val="C00000"/>
              </a:solidFill>
            </a:endParaRPr>
          </a:p>
        </p:txBody>
      </p:sp>
      <p:sp>
        <p:nvSpPr>
          <p:cNvPr id="3" name="TextBox 2"/>
          <p:cNvSpPr txBox="1"/>
          <p:nvPr/>
        </p:nvSpPr>
        <p:spPr>
          <a:xfrm>
            <a:off x="6324600" y="76199"/>
            <a:ext cx="2655277" cy="276999"/>
          </a:xfrm>
          <a:prstGeom prst="rect">
            <a:avLst/>
          </a:prstGeom>
          <a:noFill/>
        </p:spPr>
        <p:txBody>
          <a:bodyPr wrap="square" rtlCol="0">
            <a:spAutoFit/>
          </a:bodyPr>
          <a:lstStyle/>
          <a:p>
            <a:r>
              <a:rPr lang="en-US" sz="1200" dirty="0" smtClean="0"/>
              <a:t>Session 2: Catholic Community</a:t>
            </a:r>
            <a:endParaRPr lang="en-US" sz="1200" dirty="0"/>
          </a:p>
        </p:txBody>
      </p:sp>
      <p:sp>
        <p:nvSpPr>
          <p:cNvPr id="4" name="Rectangle 3"/>
          <p:cNvSpPr/>
          <p:nvPr/>
        </p:nvSpPr>
        <p:spPr>
          <a:xfrm>
            <a:off x="457200" y="3124200"/>
            <a:ext cx="8229600" cy="646331"/>
          </a:xfrm>
          <a:prstGeom prst="rect">
            <a:avLst/>
          </a:prstGeom>
        </p:spPr>
        <p:txBody>
          <a:bodyPr wrap="square">
            <a:spAutoFit/>
          </a:bodyPr>
          <a:lstStyle/>
          <a:p>
            <a:pPr algn="ctr"/>
            <a:r>
              <a:rPr lang="en-US" i="1" dirty="0">
                <a:solidFill>
                  <a:srgbClr val="C00000"/>
                </a:solidFill>
              </a:rPr>
              <a:t>+In the name of the Father, and of the Son, and of the Holy Spirit. Amen.</a:t>
            </a:r>
            <a:endParaRPr lang="en-US" dirty="0">
              <a:solidFill>
                <a:srgbClr val="C00000"/>
              </a:solidFill>
            </a:endParaRPr>
          </a:p>
        </p:txBody>
      </p:sp>
      <p:pic>
        <p:nvPicPr>
          <p:cNvPr id="18434" name="Picture 2" descr="http://shalomindiaministries.com/wp-content/uploads/2014/03/Let-Us-Pray-Mai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84165" y="609600"/>
            <a:ext cx="3975669" cy="2236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07231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cstate="print">
            <a:extLst>
              <a:ext uri="{28A0092B-C50C-407E-A947-70E740481C1C}">
                <a14:useLocalDpi xmlns:a14="http://schemas.microsoft.com/office/drawing/2010/main" val="0"/>
              </a:ext>
            </a:extLst>
          </a:blip>
          <a:srcRect b="8967"/>
          <a:stretch/>
        </p:blipFill>
        <p:spPr bwMode="auto">
          <a:xfrm>
            <a:off x="914400" y="353198"/>
            <a:ext cx="6477000" cy="6177310"/>
          </a:xfrm>
          <a:prstGeom prst="rect">
            <a:avLst/>
          </a:prstGeom>
          <a:noFill/>
          <a:ln>
            <a:noFill/>
          </a:ln>
        </p:spPr>
      </p:pic>
      <p:sp>
        <p:nvSpPr>
          <p:cNvPr id="3" name="Rectangle 2"/>
          <p:cNvSpPr/>
          <p:nvPr/>
        </p:nvSpPr>
        <p:spPr>
          <a:xfrm>
            <a:off x="337038" y="504092"/>
            <a:ext cx="7315200" cy="923330"/>
          </a:xfrm>
          <a:prstGeom prst="rect">
            <a:avLst/>
          </a:prstGeom>
          <a:noFill/>
        </p:spPr>
        <p:txBody>
          <a:bodyPr wrap="square" lIns="91440" tIns="45720" rIns="91440" bIns="45720">
            <a:spAutoFit/>
          </a:bodyPr>
          <a:lstStyle/>
          <a:p>
            <a:pPr algn="ctr"/>
            <a:r>
              <a:rPr lang="en-US" sz="5400" b="1" cap="none" spc="0" dirty="0" smtClean="0">
                <a:ln w="17780" cmpd="sng">
                  <a:solidFill>
                    <a:schemeClr val="accent1">
                      <a:tint val="3000"/>
                    </a:schemeClr>
                  </a:solidFill>
                  <a:prstDash val="solid"/>
                  <a:miter lim="800000"/>
                </a:ln>
                <a:gradFill>
                  <a:gsLst>
                    <a:gs pos="10000">
                      <a:srgbClr val="C00000"/>
                    </a:gs>
                    <a:gs pos="90000">
                      <a:schemeClr val="accent1">
                        <a:shade val="50000"/>
                        <a:satMod val="100000"/>
                      </a:schemeClr>
                    </a:gs>
                  </a:gsLst>
                  <a:lin ang="5400000"/>
                </a:gradFill>
                <a:effectLst>
                  <a:outerShdw blurRad="55000" dist="50800" dir="5400000" algn="tl">
                    <a:srgbClr val="000000">
                      <a:alpha val="33000"/>
                    </a:srgbClr>
                  </a:outerShdw>
                </a:effectLst>
              </a:rPr>
              <a:t>6 O</a:t>
            </a:r>
            <a:r>
              <a:rPr lang="en-US" sz="5400" b="1" dirty="0" smtClean="0">
                <a:ln w="17780" cmpd="sng">
                  <a:solidFill>
                    <a:schemeClr val="accent1">
                      <a:tint val="3000"/>
                    </a:schemeClr>
                  </a:solidFill>
                  <a:prstDash val="solid"/>
                  <a:miter lim="800000"/>
                </a:ln>
                <a:gradFill>
                  <a:gsLst>
                    <a:gs pos="10000">
                      <a:srgbClr val="C00000"/>
                    </a:gs>
                    <a:gs pos="90000">
                      <a:schemeClr val="accent1">
                        <a:shade val="50000"/>
                        <a:satMod val="100000"/>
                      </a:schemeClr>
                    </a:gs>
                  </a:gsLst>
                  <a:lin ang="5400000"/>
                </a:gradFill>
                <a:effectLst>
                  <a:outerShdw blurRad="55000" dist="50800" dir="5400000" algn="tl">
                    <a:srgbClr val="000000">
                      <a:alpha val="33000"/>
                    </a:srgbClr>
                  </a:outerShdw>
                </a:effectLst>
              </a:rPr>
              <a:t>H</a:t>
            </a:r>
            <a:r>
              <a:rPr lang="en-US" sz="5400" b="1" cap="none" spc="0" dirty="0" smtClean="0">
                <a:ln w="17780" cmpd="sng">
                  <a:solidFill>
                    <a:schemeClr val="accent1">
                      <a:tint val="3000"/>
                    </a:schemeClr>
                  </a:solidFill>
                  <a:prstDash val="solid"/>
                  <a:miter lim="800000"/>
                </a:ln>
                <a:gradFill>
                  <a:gsLst>
                    <a:gs pos="10000">
                      <a:srgbClr val="C00000"/>
                    </a:gs>
                    <a:gs pos="90000">
                      <a:schemeClr val="accent1">
                        <a:shade val="50000"/>
                        <a:satMod val="100000"/>
                      </a:schemeClr>
                    </a:gs>
                  </a:gsLst>
                  <a:lin ang="5400000"/>
                </a:gradFill>
                <a:effectLst>
                  <a:outerShdw blurRad="55000" dist="50800" dir="5400000" algn="tl">
                    <a:srgbClr val="000000">
                      <a:alpha val="33000"/>
                    </a:srgbClr>
                  </a:outerShdw>
                </a:effectLst>
              </a:rPr>
              <a:t>I</a:t>
            </a:r>
            <a:r>
              <a:rPr lang="en-US" sz="5400" b="1" dirty="0" smtClean="0">
                <a:ln w="17780" cmpd="sng">
                  <a:solidFill>
                    <a:schemeClr val="accent1">
                      <a:tint val="3000"/>
                    </a:schemeClr>
                  </a:solidFill>
                  <a:prstDash val="solid"/>
                  <a:miter lim="800000"/>
                </a:ln>
                <a:gradFill>
                  <a:gsLst>
                    <a:gs pos="10000">
                      <a:srgbClr val="C00000"/>
                    </a:gs>
                    <a:gs pos="90000">
                      <a:schemeClr val="accent1">
                        <a:shade val="50000"/>
                        <a:satMod val="100000"/>
                      </a:schemeClr>
                    </a:gs>
                  </a:gsLst>
                  <a:lin ang="5400000"/>
                </a:gradFill>
                <a:effectLst>
                  <a:outerShdw blurRad="55000" dist="50800" dir="5400000" algn="tl">
                    <a:srgbClr val="000000">
                      <a:alpha val="33000"/>
                    </a:srgbClr>
                  </a:outerShdw>
                </a:effectLst>
              </a:rPr>
              <a:t>O Dioceses:</a:t>
            </a:r>
            <a:endParaRPr lang="en-US" sz="5400" b="1" cap="none" spc="0" dirty="0">
              <a:ln w="17780" cmpd="sng">
                <a:solidFill>
                  <a:schemeClr val="accent1">
                    <a:tint val="3000"/>
                  </a:schemeClr>
                </a:solidFill>
                <a:prstDash val="solid"/>
                <a:miter lim="800000"/>
              </a:ln>
              <a:gradFill>
                <a:gsLst>
                  <a:gs pos="10000">
                    <a:srgbClr val="C00000"/>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4" name="TextBox 3"/>
          <p:cNvSpPr txBox="1"/>
          <p:nvPr/>
        </p:nvSpPr>
        <p:spPr>
          <a:xfrm>
            <a:off x="6324600" y="76199"/>
            <a:ext cx="2655277" cy="276999"/>
          </a:xfrm>
          <a:prstGeom prst="rect">
            <a:avLst/>
          </a:prstGeom>
          <a:noFill/>
        </p:spPr>
        <p:txBody>
          <a:bodyPr wrap="square" rtlCol="0">
            <a:spAutoFit/>
          </a:bodyPr>
          <a:lstStyle/>
          <a:p>
            <a:r>
              <a:rPr lang="en-US" sz="1200" dirty="0" smtClean="0"/>
              <a:t>Session 3: Our Local Church</a:t>
            </a:r>
            <a:endParaRPr lang="en-US" sz="1200" dirty="0"/>
          </a:p>
        </p:txBody>
      </p:sp>
      <p:sp>
        <p:nvSpPr>
          <p:cNvPr id="5" name="Left Arrow 4"/>
          <p:cNvSpPr/>
          <p:nvPr/>
        </p:nvSpPr>
        <p:spPr>
          <a:xfrm>
            <a:off x="7239000" y="1981200"/>
            <a:ext cx="1143000" cy="685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C:\Users\ccase\AppData\Local\Microsoft\Windows\INetCache\IE\D39DTYV2\crossdove1[1].png"/>
          <p:cNvPicPr/>
          <p:nvPr/>
        </p:nvPicPr>
        <p:blipFill>
          <a:blip r:embed="rId3" cstate="print">
            <a:extLst>
              <a:ext uri="{BEBA8EAE-BF5A-486C-A8C5-ECC9F3942E4B}">
                <a14:imgProps xmlns:a14="http://schemas.microsoft.com/office/drawing/2010/main">
                  <a14:imgLayer r:embed="rId4">
                    <a14:imgEffect>
                      <a14:brightnessContrast bright="4000" contrast="4000"/>
                    </a14:imgEffect>
                  </a14:imgLayer>
                </a14:imgProps>
              </a:ext>
              <a:ext uri="{28A0092B-C50C-407E-A947-70E740481C1C}">
                <a14:useLocalDpi xmlns:a14="http://schemas.microsoft.com/office/drawing/2010/main" val="0"/>
              </a:ext>
            </a:extLst>
          </a:blip>
          <a:srcRect/>
          <a:stretch>
            <a:fillRect/>
          </a:stretch>
        </p:blipFill>
        <p:spPr bwMode="auto">
          <a:xfrm>
            <a:off x="7315200" y="3276600"/>
            <a:ext cx="1066800" cy="1409700"/>
          </a:xfrm>
          <a:prstGeom prst="rect">
            <a:avLst/>
          </a:prstGeom>
          <a:noFill/>
          <a:ln>
            <a:noFill/>
          </a:ln>
          <a:effectLst>
            <a:outerShdw blurRad="50800" dist="50800" dir="5400000" algn="ctr" rotWithShape="0">
              <a:srgbClr val="000000">
                <a:alpha val="5000"/>
              </a:srgbClr>
            </a:outerShdw>
          </a:effectLst>
        </p:spPr>
      </p:pic>
    </p:spTree>
    <p:extLst>
      <p:ext uri="{BB962C8B-B14F-4D97-AF65-F5344CB8AC3E}">
        <p14:creationId xmlns:p14="http://schemas.microsoft.com/office/powerpoint/2010/main" val="1379039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cstate="print">
            <a:extLst>
              <a:ext uri="{28A0092B-C50C-407E-A947-70E740481C1C}">
                <a14:useLocalDpi xmlns:a14="http://schemas.microsoft.com/office/drawing/2010/main" val="0"/>
              </a:ext>
            </a:extLst>
          </a:blip>
          <a:srcRect b="10697"/>
          <a:stretch/>
        </p:blipFill>
        <p:spPr>
          <a:xfrm>
            <a:off x="304800" y="228600"/>
            <a:ext cx="8534400" cy="6324600"/>
          </a:xfrm>
          <a:prstGeom prst="rect">
            <a:avLst/>
          </a:prstGeom>
        </p:spPr>
      </p:pic>
      <p:sp>
        <p:nvSpPr>
          <p:cNvPr id="3" name="TextBox 2"/>
          <p:cNvSpPr txBox="1"/>
          <p:nvPr/>
        </p:nvSpPr>
        <p:spPr>
          <a:xfrm>
            <a:off x="6324600" y="29307"/>
            <a:ext cx="2655277" cy="276999"/>
          </a:xfrm>
          <a:prstGeom prst="rect">
            <a:avLst/>
          </a:prstGeom>
          <a:noFill/>
        </p:spPr>
        <p:txBody>
          <a:bodyPr wrap="square" rtlCol="0">
            <a:spAutoFit/>
          </a:bodyPr>
          <a:lstStyle/>
          <a:p>
            <a:r>
              <a:rPr lang="en-US" sz="1200" dirty="0" smtClean="0"/>
              <a:t>Session 3: Our Local Church</a:t>
            </a:r>
            <a:endParaRPr lang="en-US" sz="1200" dirty="0"/>
          </a:p>
        </p:txBody>
      </p:sp>
      <p:pic>
        <p:nvPicPr>
          <p:cNvPr id="5" name="Picture 4" descr="C:\Users\ccase\AppData\Local\Microsoft\Windows\INetCache\IE\D39DTYV2\crossdove1[1].png"/>
          <p:cNvPicPr/>
          <p:nvPr/>
        </p:nvPicPr>
        <p:blipFill>
          <a:blip r:embed="rId3" cstate="print">
            <a:extLst>
              <a:ext uri="{BEBA8EAE-BF5A-486C-A8C5-ECC9F3942E4B}">
                <a14:imgProps xmlns:a14="http://schemas.microsoft.com/office/drawing/2010/main">
                  <a14:imgLayer r:embed="rId4">
                    <a14:imgEffect>
                      <a14:brightnessContrast bright="4000" contrast="4000"/>
                    </a14:imgEffect>
                  </a14:imgLayer>
                </a14:imgProps>
              </a:ext>
              <a:ext uri="{28A0092B-C50C-407E-A947-70E740481C1C}">
                <a14:useLocalDpi xmlns:a14="http://schemas.microsoft.com/office/drawing/2010/main" val="0"/>
              </a:ext>
            </a:extLst>
          </a:blip>
          <a:srcRect/>
          <a:stretch>
            <a:fillRect/>
          </a:stretch>
        </p:blipFill>
        <p:spPr bwMode="auto">
          <a:xfrm>
            <a:off x="334108" y="2686050"/>
            <a:ext cx="1066800" cy="1409700"/>
          </a:xfrm>
          <a:prstGeom prst="rect">
            <a:avLst/>
          </a:prstGeom>
          <a:noFill/>
          <a:ln>
            <a:noFill/>
          </a:ln>
          <a:effectLst>
            <a:outerShdw blurRad="50800" dist="50800" dir="5400000" algn="ctr" rotWithShape="0">
              <a:srgbClr val="000000">
                <a:alpha val="5000"/>
              </a:srgbClr>
            </a:outerShdw>
          </a:effectLst>
        </p:spPr>
      </p:pic>
    </p:spTree>
    <p:extLst>
      <p:ext uri="{BB962C8B-B14F-4D97-AF65-F5344CB8AC3E}">
        <p14:creationId xmlns:p14="http://schemas.microsoft.com/office/powerpoint/2010/main" val="3286051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ccase\AppData\Local\Microsoft\Windows\INetCache\IE\D39DTYV2\crossdove1[1].png"/>
          <p:cNvPicPr/>
          <p:nvPr/>
        </p:nvPicPr>
        <p:blipFill>
          <a:blip r:embed="rId2" cstate="print">
            <a:extLst>
              <a:ext uri="{BEBA8EAE-BF5A-486C-A8C5-ECC9F3942E4B}">
                <a14:imgProps xmlns:a14="http://schemas.microsoft.com/office/drawing/2010/main">
                  <a14:imgLayer r:embed="rId3">
                    <a14:imgEffect>
                      <a14:brightnessContrast bright="4000" contrast="4000"/>
                    </a14:imgEffect>
                  </a14:imgLayer>
                </a14:imgProps>
              </a:ext>
              <a:ext uri="{28A0092B-C50C-407E-A947-70E740481C1C}">
                <a14:useLocalDpi xmlns:a14="http://schemas.microsoft.com/office/drawing/2010/main" val="0"/>
              </a:ext>
            </a:extLst>
          </a:blip>
          <a:srcRect/>
          <a:stretch>
            <a:fillRect/>
          </a:stretch>
        </p:blipFill>
        <p:spPr bwMode="auto">
          <a:xfrm>
            <a:off x="7086600" y="609600"/>
            <a:ext cx="1066800" cy="1409700"/>
          </a:xfrm>
          <a:prstGeom prst="rect">
            <a:avLst/>
          </a:prstGeom>
          <a:noFill/>
          <a:ln>
            <a:noFill/>
          </a:ln>
          <a:effectLst>
            <a:outerShdw blurRad="50800" dist="50800" dir="5400000" algn="ctr" rotWithShape="0">
              <a:srgbClr val="000000">
                <a:alpha val="5000"/>
              </a:srgbClr>
            </a:outerShdw>
          </a:effectLst>
        </p:spPr>
      </p:pic>
      <p:sp>
        <p:nvSpPr>
          <p:cNvPr id="4" name="Rectangle 3"/>
          <p:cNvSpPr/>
          <p:nvPr/>
        </p:nvSpPr>
        <p:spPr>
          <a:xfrm>
            <a:off x="269630" y="457200"/>
            <a:ext cx="8569569" cy="6001643"/>
          </a:xfrm>
          <a:prstGeom prst="rect">
            <a:avLst/>
          </a:prstGeom>
        </p:spPr>
        <p:txBody>
          <a:bodyPr wrap="square">
            <a:spAutoFit/>
          </a:bodyPr>
          <a:lstStyle/>
          <a:p>
            <a:r>
              <a:rPr lang="en-US" sz="3200" dirty="0" smtClean="0"/>
              <a:t>+  All-powerful </a:t>
            </a:r>
            <a:r>
              <a:rPr lang="en-US" sz="3200" dirty="0"/>
              <a:t>God, </a:t>
            </a:r>
            <a:endParaRPr lang="en-US" sz="3200" dirty="0" smtClean="0"/>
          </a:p>
          <a:p>
            <a:r>
              <a:rPr lang="en-US" sz="3200" dirty="0" smtClean="0"/>
              <a:t>Father </a:t>
            </a:r>
            <a:r>
              <a:rPr lang="en-US" sz="3200" dirty="0"/>
              <a:t>of our Lord Jesus Christ,</a:t>
            </a:r>
          </a:p>
          <a:p>
            <a:r>
              <a:rPr lang="en-US" sz="3200" dirty="0"/>
              <a:t>by water and the Holy Spirit </a:t>
            </a:r>
            <a:endParaRPr lang="en-US" sz="3200" dirty="0" smtClean="0"/>
          </a:p>
          <a:p>
            <a:r>
              <a:rPr lang="en-US" sz="3200" dirty="0" smtClean="0"/>
              <a:t>you </a:t>
            </a:r>
            <a:r>
              <a:rPr lang="en-US" sz="3200" dirty="0"/>
              <a:t>freed your sons and daughters </a:t>
            </a:r>
            <a:endParaRPr lang="en-US" sz="3200" dirty="0" smtClean="0"/>
          </a:p>
          <a:p>
            <a:r>
              <a:rPr lang="en-US" sz="3200" dirty="0" smtClean="0"/>
              <a:t>from </a:t>
            </a:r>
            <a:r>
              <a:rPr lang="en-US" sz="3200" dirty="0"/>
              <a:t>sin and gave us new life.</a:t>
            </a:r>
          </a:p>
          <a:p>
            <a:r>
              <a:rPr lang="en-US" sz="3200" dirty="0"/>
              <a:t>Send your Holy Spirit upon us to be our </a:t>
            </a:r>
            <a:endParaRPr lang="en-US" sz="3200" dirty="0" smtClean="0"/>
          </a:p>
          <a:p>
            <a:r>
              <a:rPr lang="en-US" sz="3200" dirty="0" smtClean="0"/>
              <a:t>helper </a:t>
            </a:r>
            <a:r>
              <a:rPr lang="en-US" sz="3200" dirty="0"/>
              <a:t>and guide.</a:t>
            </a:r>
          </a:p>
          <a:p>
            <a:r>
              <a:rPr lang="en-US" sz="3200" dirty="0"/>
              <a:t>Lord, give us </a:t>
            </a:r>
            <a:r>
              <a:rPr lang="en-US" sz="3200" i="1" dirty="0"/>
              <a:t>wisdom</a:t>
            </a:r>
            <a:r>
              <a:rPr lang="en-US" sz="3200" dirty="0"/>
              <a:t> to see our talents </a:t>
            </a:r>
            <a:endParaRPr lang="en-US" sz="3200" dirty="0" smtClean="0"/>
          </a:p>
          <a:p>
            <a:r>
              <a:rPr lang="en-US" sz="3200" dirty="0" smtClean="0"/>
              <a:t>and </a:t>
            </a:r>
            <a:r>
              <a:rPr lang="en-US" sz="3200" dirty="0"/>
              <a:t>affirm your gifts in others.</a:t>
            </a:r>
          </a:p>
          <a:p>
            <a:r>
              <a:rPr lang="en-US" sz="3200" dirty="0"/>
              <a:t>Lord, give us </a:t>
            </a:r>
            <a:r>
              <a:rPr lang="en-US" sz="3200" i="1" dirty="0"/>
              <a:t>understanding</a:t>
            </a:r>
            <a:r>
              <a:rPr lang="en-US" sz="3200" dirty="0"/>
              <a:t> so that we may know our part in the ministry of the </a:t>
            </a:r>
            <a:r>
              <a:rPr lang="en-US" sz="3200" dirty="0" smtClean="0"/>
              <a:t>Church…</a:t>
            </a:r>
            <a:endParaRPr lang="en-US" sz="3200" dirty="0"/>
          </a:p>
        </p:txBody>
      </p:sp>
      <p:sp>
        <p:nvSpPr>
          <p:cNvPr id="3" name="TextBox 2"/>
          <p:cNvSpPr txBox="1"/>
          <p:nvPr/>
        </p:nvSpPr>
        <p:spPr>
          <a:xfrm>
            <a:off x="7151077" y="76199"/>
            <a:ext cx="1524000" cy="276999"/>
          </a:xfrm>
          <a:prstGeom prst="rect">
            <a:avLst/>
          </a:prstGeom>
          <a:noFill/>
        </p:spPr>
        <p:txBody>
          <a:bodyPr wrap="square" rtlCol="0">
            <a:spAutoFit/>
          </a:bodyPr>
          <a:lstStyle/>
          <a:p>
            <a:r>
              <a:rPr lang="en-US" sz="1200" dirty="0" smtClean="0"/>
              <a:t>Opening Prayer 1</a:t>
            </a:r>
            <a:endParaRPr lang="en-US" sz="1200" dirty="0"/>
          </a:p>
        </p:txBody>
      </p:sp>
    </p:spTree>
    <p:extLst>
      <p:ext uri="{BB962C8B-B14F-4D97-AF65-F5344CB8AC3E}">
        <p14:creationId xmlns:p14="http://schemas.microsoft.com/office/powerpoint/2010/main" val="863111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047482827"/>
              </p:ext>
            </p:extLst>
          </p:nvPr>
        </p:nvGraphicFramePr>
        <p:xfrm>
          <a:off x="914400" y="304800"/>
          <a:ext cx="7162800" cy="6494417"/>
        </p:xfrm>
        <a:graphic>
          <a:graphicData uri="http://schemas.openxmlformats.org/drawingml/2006/table">
            <a:tbl>
              <a:tblPr firstRow="1" firstCol="1" bandRow="1">
                <a:tableStyleId>{5C22544A-7EE6-4342-B048-85BDC9FD1C3A}</a:tableStyleId>
              </a:tblPr>
              <a:tblGrid>
                <a:gridCol w="2387600"/>
                <a:gridCol w="2387600"/>
                <a:gridCol w="2387600"/>
              </a:tblGrid>
              <a:tr h="1861457">
                <a:tc>
                  <a:txBody>
                    <a:bodyPr/>
                    <a:lstStyle/>
                    <a:p>
                      <a:pPr marL="0" marR="0">
                        <a:spcBef>
                          <a:spcPts val="0"/>
                        </a:spcBef>
                        <a:spcAft>
                          <a:spcPts val="0"/>
                        </a:spcAft>
                      </a:pPr>
                      <a:r>
                        <a:rPr lang="en-US" sz="1600" dirty="0">
                          <a:effectLst/>
                        </a:rPr>
                        <a:t> </a:t>
                      </a:r>
                    </a:p>
                    <a:p>
                      <a:pPr marL="0" marR="0">
                        <a:spcBef>
                          <a:spcPts val="0"/>
                        </a:spcBef>
                        <a:spcAft>
                          <a:spcPts val="0"/>
                        </a:spcAft>
                      </a:pPr>
                      <a:r>
                        <a:rPr lang="en-US" sz="1600" dirty="0">
                          <a:effectLst/>
                        </a:rPr>
                        <a:t>Number of Counties in the Diocese of Youngstown:</a:t>
                      </a:r>
                    </a:p>
                    <a:p>
                      <a:pPr marL="0" marR="0">
                        <a:spcBef>
                          <a:spcPts val="0"/>
                        </a:spcBef>
                        <a:spcAft>
                          <a:spcPts val="0"/>
                        </a:spcAft>
                      </a:pPr>
                      <a:r>
                        <a:rPr lang="en-US" sz="1600" dirty="0">
                          <a:effectLst/>
                        </a:rPr>
                        <a:t> </a:t>
                      </a:r>
                    </a:p>
                    <a:p>
                      <a:pPr marL="0" marR="0">
                        <a:spcBef>
                          <a:spcPts val="0"/>
                        </a:spcBef>
                        <a:spcAft>
                          <a:spcPts val="0"/>
                        </a:spcAft>
                      </a:pPr>
                      <a:r>
                        <a:rPr lang="en-US" sz="1600" dirty="0">
                          <a:effectLst/>
                        </a:rPr>
                        <a:t> </a:t>
                      </a:r>
                    </a:p>
                    <a:p>
                      <a:pPr marL="0" marR="0">
                        <a:spcBef>
                          <a:spcPts val="0"/>
                        </a:spcBef>
                        <a:spcAft>
                          <a:spcPts val="0"/>
                        </a:spcAft>
                      </a:pPr>
                      <a:r>
                        <a:rPr lang="en-US" sz="1600" dirty="0">
                          <a:effectLst/>
                        </a:rPr>
                        <a:t> </a:t>
                      </a:r>
                    </a:p>
                    <a:p>
                      <a:pPr marL="0" marR="0">
                        <a:spcBef>
                          <a:spcPts val="0"/>
                        </a:spcBef>
                        <a:spcAft>
                          <a:spcPts val="0"/>
                        </a:spcAft>
                      </a:pPr>
                      <a:r>
                        <a:rPr lang="en-US" sz="1600" dirty="0">
                          <a:effectLst/>
                        </a:rPr>
                        <a:t> </a:t>
                      </a:r>
                    </a:p>
                    <a:p>
                      <a:pPr marL="0" marR="0">
                        <a:spcBef>
                          <a:spcPts val="0"/>
                        </a:spcBef>
                        <a:spcAft>
                          <a:spcPts val="0"/>
                        </a:spcAft>
                      </a:pPr>
                      <a:r>
                        <a:rPr lang="en-US" sz="1600" dirty="0">
                          <a:effectLst/>
                        </a:rPr>
                        <a:t> </a:t>
                      </a:r>
                      <a:endParaRPr lang="en-US" sz="1600" dirty="0">
                        <a:effectLst/>
                        <a:latin typeface="Arial"/>
                        <a:ea typeface="Calibri"/>
                        <a:cs typeface="Times New Roman"/>
                      </a:endParaRPr>
                    </a:p>
                  </a:txBody>
                  <a:tcPr marL="54638" marR="54638" marT="0" marB="0"/>
                </a:tc>
                <a:tc>
                  <a:txBody>
                    <a:bodyPr/>
                    <a:lstStyle/>
                    <a:p>
                      <a:pPr marL="0" marR="0">
                        <a:spcBef>
                          <a:spcPts val="0"/>
                        </a:spcBef>
                        <a:spcAft>
                          <a:spcPts val="0"/>
                        </a:spcAft>
                      </a:pPr>
                      <a:r>
                        <a:rPr lang="en-US" sz="1600" dirty="0">
                          <a:effectLst/>
                        </a:rPr>
                        <a:t> </a:t>
                      </a:r>
                    </a:p>
                    <a:p>
                      <a:pPr marL="0" marR="0">
                        <a:spcBef>
                          <a:spcPts val="0"/>
                        </a:spcBef>
                        <a:spcAft>
                          <a:spcPts val="0"/>
                        </a:spcAft>
                      </a:pPr>
                      <a:r>
                        <a:rPr lang="en-US" sz="1600" dirty="0">
                          <a:effectLst/>
                        </a:rPr>
                        <a:t>Year the Diocese of Youngstown was established: </a:t>
                      </a:r>
                      <a:endParaRPr lang="en-US" sz="1600" dirty="0">
                        <a:effectLst/>
                        <a:latin typeface="Arial"/>
                        <a:ea typeface="Calibri"/>
                        <a:cs typeface="Times New Roman"/>
                      </a:endParaRPr>
                    </a:p>
                  </a:txBody>
                  <a:tcPr marL="54638" marR="54638" marT="0" marB="0"/>
                </a:tc>
                <a:tc>
                  <a:txBody>
                    <a:bodyPr/>
                    <a:lstStyle/>
                    <a:p>
                      <a:pPr marL="0" marR="0">
                        <a:spcBef>
                          <a:spcPts val="0"/>
                        </a:spcBef>
                        <a:spcAft>
                          <a:spcPts val="0"/>
                        </a:spcAft>
                      </a:pPr>
                      <a:r>
                        <a:rPr lang="en-US" sz="1600">
                          <a:effectLst/>
                        </a:rPr>
                        <a:t> </a:t>
                      </a:r>
                    </a:p>
                    <a:p>
                      <a:pPr marL="0" marR="0">
                        <a:spcBef>
                          <a:spcPts val="0"/>
                        </a:spcBef>
                        <a:spcAft>
                          <a:spcPts val="0"/>
                        </a:spcAft>
                      </a:pPr>
                      <a:r>
                        <a:rPr lang="en-US" sz="1600">
                          <a:effectLst/>
                        </a:rPr>
                        <a:t>Number of Catholic High Schools in the Diocese of Youngstown:</a:t>
                      </a:r>
                    </a:p>
                    <a:p>
                      <a:pPr marL="0" marR="0">
                        <a:spcBef>
                          <a:spcPts val="0"/>
                        </a:spcBef>
                        <a:spcAft>
                          <a:spcPts val="0"/>
                        </a:spcAft>
                      </a:pPr>
                      <a:r>
                        <a:rPr lang="en-US" sz="1600">
                          <a:effectLst/>
                        </a:rPr>
                        <a:t> </a:t>
                      </a:r>
                    </a:p>
                    <a:p>
                      <a:pPr marL="0" marR="0">
                        <a:spcBef>
                          <a:spcPts val="0"/>
                        </a:spcBef>
                        <a:spcAft>
                          <a:spcPts val="0"/>
                        </a:spcAft>
                      </a:pPr>
                      <a:r>
                        <a:rPr lang="en-US" sz="1600">
                          <a:effectLst/>
                        </a:rPr>
                        <a:t> </a:t>
                      </a:r>
                    </a:p>
                    <a:p>
                      <a:pPr marL="0" marR="0">
                        <a:spcBef>
                          <a:spcPts val="0"/>
                        </a:spcBef>
                        <a:spcAft>
                          <a:spcPts val="0"/>
                        </a:spcAft>
                      </a:pPr>
                      <a:r>
                        <a:rPr lang="en-US" sz="1600">
                          <a:effectLst/>
                        </a:rPr>
                        <a:t> </a:t>
                      </a:r>
                    </a:p>
                    <a:p>
                      <a:pPr marL="0" marR="0">
                        <a:spcBef>
                          <a:spcPts val="0"/>
                        </a:spcBef>
                        <a:spcAft>
                          <a:spcPts val="0"/>
                        </a:spcAft>
                      </a:pPr>
                      <a:r>
                        <a:rPr lang="en-US" sz="1600">
                          <a:effectLst/>
                        </a:rPr>
                        <a:t> </a:t>
                      </a:r>
                      <a:endParaRPr lang="en-US" sz="1600">
                        <a:effectLst/>
                        <a:latin typeface="Arial"/>
                        <a:ea typeface="Calibri"/>
                        <a:cs typeface="Times New Roman"/>
                      </a:endParaRPr>
                    </a:p>
                  </a:txBody>
                  <a:tcPr marL="54638" marR="54638" marT="0" marB="0"/>
                </a:tc>
              </a:tr>
              <a:tr h="2068286">
                <a:tc>
                  <a:txBody>
                    <a:bodyPr/>
                    <a:lstStyle/>
                    <a:p>
                      <a:pPr marL="0" marR="0">
                        <a:spcBef>
                          <a:spcPts val="0"/>
                        </a:spcBef>
                        <a:spcAft>
                          <a:spcPts val="0"/>
                        </a:spcAft>
                      </a:pPr>
                      <a:r>
                        <a:rPr lang="en-US" sz="1600">
                          <a:effectLst/>
                        </a:rPr>
                        <a:t> </a:t>
                      </a:r>
                    </a:p>
                    <a:p>
                      <a:pPr marL="0" marR="0">
                        <a:spcBef>
                          <a:spcPts val="0"/>
                        </a:spcBef>
                        <a:spcAft>
                          <a:spcPts val="0"/>
                        </a:spcAft>
                      </a:pPr>
                      <a:r>
                        <a:rPr lang="en-US" sz="1600">
                          <a:effectLst/>
                        </a:rPr>
                        <a:t>Number of Active Priests in the Diocese of Youngstown:</a:t>
                      </a:r>
                    </a:p>
                    <a:p>
                      <a:pPr marL="0" marR="0">
                        <a:spcBef>
                          <a:spcPts val="0"/>
                        </a:spcBef>
                        <a:spcAft>
                          <a:spcPts val="0"/>
                        </a:spcAft>
                      </a:pPr>
                      <a:r>
                        <a:rPr lang="en-US" sz="1600">
                          <a:effectLst/>
                        </a:rPr>
                        <a:t> </a:t>
                      </a:r>
                    </a:p>
                    <a:p>
                      <a:pPr marL="0" marR="0">
                        <a:spcBef>
                          <a:spcPts val="0"/>
                        </a:spcBef>
                        <a:spcAft>
                          <a:spcPts val="0"/>
                        </a:spcAft>
                      </a:pPr>
                      <a:r>
                        <a:rPr lang="en-US" sz="1600">
                          <a:effectLst/>
                        </a:rPr>
                        <a:t> </a:t>
                      </a:r>
                    </a:p>
                    <a:p>
                      <a:pPr marL="0" marR="0">
                        <a:spcBef>
                          <a:spcPts val="0"/>
                        </a:spcBef>
                        <a:spcAft>
                          <a:spcPts val="0"/>
                        </a:spcAft>
                      </a:pPr>
                      <a:r>
                        <a:rPr lang="en-US" sz="1600">
                          <a:effectLst/>
                        </a:rPr>
                        <a:t> </a:t>
                      </a:r>
                    </a:p>
                    <a:p>
                      <a:pPr marL="0" marR="0">
                        <a:spcBef>
                          <a:spcPts val="0"/>
                        </a:spcBef>
                        <a:spcAft>
                          <a:spcPts val="0"/>
                        </a:spcAft>
                      </a:pPr>
                      <a:r>
                        <a:rPr lang="en-US" sz="1600">
                          <a:effectLst/>
                        </a:rPr>
                        <a:t> </a:t>
                      </a:r>
                    </a:p>
                    <a:p>
                      <a:pPr marL="0" marR="0">
                        <a:spcBef>
                          <a:spcPts val="0"/>
                        </a:spcBef>
                        <a:spcAft>
                          <a:spcPts val="0"/>
                        </a:spcAft>
                      </a:pPr>
                      <a:r>
                        <a:rPr lang="en-US" sz="1600">
                          <a:effectLst/>
                        </a:rPr>
                        <a:t> </a:t>
                      </a:r>
                      <a:endParaRPr lang="en-US" sz="1600">
                        <a:effectLst/>
                        <a:latin typeface="Arial"/>
                        <a:ea typeface="Calibri"/>
                        <a:cs typeface="Times New Roman"/>
                      </a:endParaRPr>
                    </a:p>
                  </a:txBody>
                  <a:tcPr marL="54638" marR="54638" marT="0" marB="0"/>
                </a:tc>
                <a:tc>
                  <a:txBody>
                    <a:bodyPr/>
                    <a:lstStyle/>
                    <a:p>
                      <a:pPr marL="0" marR="0">
                        <a:spcBef>
                          <a:spcPts val="0"/>
                        </a:spcBef>
                        <a:spcAft>
                          <a:spcPts val="0"/>
                        </a:spcAft>
                      </a:pPr>
                      <a:r>
                        <a:rPr lang="en-US" sz="1600" dirty="0">
                          <a:effectLst/>
                        </a:rPr>
                        <a:t> </a:t>
                      </a:r>
                    </a:p>
                    <a:p>
                      <a:pPr marL="0" marR="0">
                        <a:spcBef>
                          <a:spcPts val="0"/>
                        </a:spcBef>
                        <a:spcAft>
                          <a:spcPts val="0"/>
                        </a:spcAft>
                      </a:pPr>
                      <a:r>
                        <a:rPr lang="en-US" sz="1600" dirty="0">
                          <a:effectLst/>
                        </a:rPr>
                        <a:t>Number of Catholic Elementary Schools in the Diocese of Youngstown? </a:t>
                      </a:r>
                      <a:endParaRPr lang="en-US" sz="1600" dirty="0">
                        <a:effectLst/>
                        <a:latin typeface="Arial"/>
                        <a:ea typeface="Calibri"/>
                        <a:cs typeface="Times New Roman"/>
                      </a:endParaRPr>
                    </a:p>
                  </a:txBody>
                  <a:tcPr marL="54638" marR="54638" marT="0" marB="0"/>
                </a:tc>
                <a:tc>
                  <a:txBody>
                    <a:bodyPr/>
                    <a:lstStyle/>
                    <a:p>
                      <a:pPr marL="0" marR="0">
                        <a:spcBef>
                          <a:spcPts val="0"/>
                        </a:spcBef>
                        <a:spcAft>
                          <a:spcPts val="0"/>
                        </a:spcAft>
                      </a:pPr>
                      <a:r>
                        <a:rPr lang="en-US" sz="1600" dirty="0">
                          <a:effectLst/>
                        </a:rPr>
                        <a:t> </a:t>
                      </a:r>
                    </a:p>
                    <a:p>
                      <a:pPr marL="0" marR="0">
                        <a:spcBef>
                          <a:spcPts val="0"/>
                        </a:spcBef>
                        <a:spcAft>
                          <a:spcPts val="0"/>
                        </a:spcAft>
                      </a:pPr>
                      <a:r>
                        <a:rPr lang="en-US" sz="1600" dirty="0">
                          <a:effectLst/>
                        </a:rPr>
                        <a:t>Catholic Population in the Diocese of Youngstown:</a:t>
                      </a:r>
                      <a:endParaRPr lang="en-US" sz="1600" dirty="0">
                        <a:effectLst/>
                        <a:latin typeface="Arial"/>
                        <a:ea typeface="Calibri"/>
                        <a:cs typeface="Times New Roman"/>
                      </a:endParaRPr>
                    </a:p>
                  </a:txBody>
                  <a:tcPr marL="54638" marR="54638" marT="0" marB="0"/>
                </a:tc>
              </a:tr>
              <a:tr h="1861457">
                <a:tc>
                  <a:txBody>
                    <a:bodyPr/>
                    <a:lstStyle/>
                    <a:p>
                      <a:pPr marL="0" marR="0">
                        <a:spcBef>
                          <a:spcPts val="0"/>
                        </a:spcBef>
                        <a:spcAft>
                          <a:spcPts val="0"/>
                        </a:spcAft>
                      </a:pPr>
                      <a:r>
                        <a:rPr lang="en-US" sz="1600" dirty="0">
                          <a:effectLst/>
                        </a:rPr>
                        <a:t> </a:t>
                      </a:r>
                    </a:p>
                    <a:p>
                      <a:pPr marL="0" marR="0">
                        <a:spcBef>
                          <a:spcPts val="0"/>
                        </a:spcBef>
                        <a:spcAft>
                          <a:spcPts val="0"/>
                        </a:spcAft>
                      </a:pPr>
                      <a:r>
                        <a:rPr lang="en-US" sz="1600" dirty="0">
                          <a:effectLst/>
                        </a:rPr>
                        <a:t>Number of Parishes in the Diocese of Youngstown</a:t>
                      </a:r>
                      <a:r>
                        <a:rPr lang="en-US" sz="1600" dirty="0" smtClean="0">
                          <a:effectLst/>
                        </a:rPr>
                        <a:t>:</a:t>
                      </a:r>
                      <a:r>
                        <a:rPr lang="en-US" sz="1600" dirty="0">
                          <a:effectLst/>
                        </a:rPr>
                        <a:t> </a:t>
                      </a:r>
                      <a:endParaRPr lang="en-US" sz="1600" dirty="0">
                        <a:effectLst/>
                        <a:latin typeface="Arial"/>
                        <a:ea typeface="Calibri"/>
                        <a:cs typeface="Times New Roman"/>
                      </a:endParaRPr>
                    </a:p>
                  </a:txBody>
                  <a:tcPr marL="54638" marR="54638" marT="0" marB="0"/>
                </a:tc>
                <a:tc>
                  <a:txBody>
                    <a:bodyPr/>
                    <a:lstStyle/>
                    <a:p>
                      <a:pPr marL="0" marR="0">
                        <a:spcBef>
                          <a:spcPts val="0"/>
                        </a:spcBef>
                        <a:spcAft>
                          <a:spcPts val="0"/>
                        </a:spcAft>
                      </a:pPr>
                      <a:r>
                        <a:rPr lang="en-US" sz="1600" dirty="0">
                          <a:effectLst/>
                        </a:rPr>
                        <a:t> </a:t>
                      </a:r>
                    </a:p>
                    <a:p>
                      <a:pPr marL="0" marR="0">
                        <a:spcBef>
                          <a:spcPts val="0"/>
                        </a:spcBef>
                        <a:spcAft>
                          <a:spcPts val="0"/>
                        </a:spcAft>
                      </a:pPr>
                      <a:r>
                        <a:rPr lang="en-US" sz="1600" dirty="0">
                          <a:effectLst/>
                        </a:rPr>
                        <a:t>Number of </a:t>
                      </a:r>
                      <a:r>
                        <a:rPr lang="en-US" sz="1600" dirty="0" smtClean="0">
                          <a:effectLst/>
                        </a:rPr>
                        <a:t>Catholic Universities </a:t>
                      </a:r>
                      <a:r>
                        <a:rPr lang="en-US" sz="1600" dirty="0">
                          <a:effectLst/>
                        </a:rPr>
                        <a:t>in the Diocese of Youngstown:</a:t>
                      </a:r>
                      <a:endParaRPr lang="en-US" sz="1600" dirty="0">
                        <a:effectLst/>
                        <a:latin typeface="Arial"/>
                        <a:ea typeface="Calibri"/>
                        <a:cs typeface="Times New Roman"/>
                      </a:endParaRPr>
                    </a:p>
                  </a:txBody>
                  <a:tcPr marL="54638" marR="54638" marT="0" marB="0"/>
                </a:tc>
                <a:tc>
                  <a:txBody>
                    <a:bodyPr/>
                    <a:lstStyle/>
                    <a:p>
                      <a:pPr marL="0" marR="0">
                        <a:spcBef>
                          <a:spcPts val="0"/>
                        </a:spcBef>
                        <a:spcAft>
                          <a:spcPts val="0"/>
                        </a:spcAft>
                      </a:pPr>
                      <a:r>
                        <a:rPr lang="en-US" sz="1600" dirty="0">
                          <a:effectLst/>
                        </a:rPr>
                        <a:t> </a:t>
                      </a:r>
                    </a:p>
                    <a:p>
                      <a:pPr marL="0" marR="0">
                        <a:spcBef>
                          <a:spcPts val="0"/>
                        </a:spcBef>
                        <a:spcAft>
                          <a:spcPts val="0"/>
                        </a:spcAft>
                      </a:pPr>
                      <a:r>
                        <a:rPr lang="en-US" sz="1600" dirty="0">
                          <a:effectLst/>
                        </a:rPr>
                        <a:t>Total population in the counties of the Diocese of Youngstown:</a:t>
                      </a:r>
                      <a:endParaRPr lang="en-US" sz="1600" dirty="0">
                        <a:effectLst/>
                        <a:latin typeface="Arial"/>
                        <a:ea typeface="Calibri"/>
                        <a:cs typeface="Times New Roman"/>
                      </a:endParaRPr>
                    </a:p>
                  </a:txBody>
                  <a:tcPr marL="54638" marR="54638" marT="0" marB="0"/>
                </a:tc>
              </a:tr>
            </a:tbl>
          </a:graphicData>
        </a:graphic>
      </p:graphicFrame>
      <p:sp>
        <p:nvSpPr>
          <p:cNvPr id="5" name="TextBox 4"/>
          <p:cNvSpPr txBox="1"/>
          <p:nvPr/>
        </p:nvSpPr>
        <p:spPr>
          <a:xfrm>
            <a:off x="6324600" y="76199"/>
            <a:ext cx="2655277" cy="276999"/>
          </a:xfrm>
          <a:prstGeom prst="rect">
            <a:avLst/>
          </a:prstGeom>
          <a:noFill/>
        </p:spPr>
        <p:txBody>
          <a:bodyPr wrap="square" rtlCol="0">
            <a:spAutoFit/>
          </a:bodyPr>
          <a:lstStyle/>
          <a:p>
            <a:r>
              <a:rPr lang="en-US" sz="1200" dirty="0" smtClean="0"/>
              <a:t>Session 3: Our Local Church</a:t>
            </a:r>
            <a:endParaRPr lang="en-US" sz="1200" dirty="0"/>
          </a:p>
        </p:txBody>
      </p:sp>
    </p:spTree>
    <p:extLst>
      <p:ext uri="{BB962C8B-B14F-4D97-AF65-F5344CB8AC3E}">
        <p14:creationId xmlns:p14="http://schemas.microsoft.com/office/powerpoint/2010/main" val="13617121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dirty="0" smtClean="0"/>
              <a:t>Videos</a:t>
            </a:r>
            <a:endParaRPr lang="en-US" sz="8000" dirty="0"/>
          </a:p>
        </p:txBody>
      </p:sp>
      <p:sp>
        <p:nvSpPr>
          <p:cNvPr id="3" name="Content Placeholder 2"/>
          <p:cNvSpPr>
            <a:spLocks noGrp="1"/>
          </p:cNvSpPr>
          <p:nvPr>
            <p:ph idx="1"/>
          </p:nvPr>
        </p:nvSpPr>
        <p:spPr/>
        <p:txBody>
          <a:bodyPr>
            <a:normAutofit fontScale="55000" lnSpcReduction="20000"/>
          </a:bodyPr>
          <a:lstStyle/>
          <a:p>
            <a:r>
              <a:rPr lang="en-US" dirty="0" smtClean="0"/>
              <a:t>Diocesan Anniversary Video (10.5 </a:t>
            </a:r>
            <a:r>
              <a:rPr lang="en-US" dirty="0"/>
              <a:t>minutes):  </a:t>
            </a:r>
            <a:r>
              <a:rPr lang="en-US" sz="2600" dirty="0">
                <a:hlinkClick r:id="rId2"/>
              </a:rPr>
              <a:t>https://</a:t>
            </a:r>
            <a:r>
              <a:rPr lang="en-US" sz="2600" dirty="0" smtClean="0">
                <a:hlinkClick r:id="rId2"/>
              </a:rPr>
              <a:t>www.youtube.com/watch?time_continue=1&amp;v=xawEoHYt340</a:t>
            </a:r>
            <a:endParaRPr lang="en-US" sz="2600" dirty="0" smtClean="0"/>
          </a:p>
          <a:p>
            <a:endParaRPr lang="en-US" dirty="0" smtClean="0"/>
          </a:p>
          <a:p>
            <a:endParaRPr lang="en-US" dirty="0" smtClean="0"/>
          </a:p>
          <a:p>
            <a:r>
              <a:rPr lang="en-US" dirty="0" smtClean="0"/>
              <a:t>Followed by the video(s) for your county</a:t>
            </a:r>
          </a:p>
          <a:p>
            <a:r>
              <a:rPr lang="en-US" sz="2600" dirty="0"/>
              <a:t>Ashtabula: </a:t>
            </a:r>
            <a:r>
              <a:rPr lang="en-US" sz="2600" dirty="0">
                <a:hlinkClick r:id="rId3"/>
              </a:rPr>
              <a:t>https://</a:t>
            </a:r>
            <a:r>
              <a:rPr lang="en-US" sz="2600" dirty="0" smtClean="0">
                <a:hlinkClick r:id="rId3"/>
              </a:rPr>
              <a:t>www.youtube.com/watch?time_continue=4&amp;v=zdjiMFt8Rw8</a:t>
            </a:r>
            <a:endParaRPr lang="en-US" sz="2600" dirty="0" smtClean="0"/>
          </a:p>
          <a:p>
            <a:r>
              <a:rPr lang="en-US" sz="2600" dirty="0" smtClean="0"/>
              <a:t>Columbiana</a:t>
            </a:r>
            <a:r>
              <a:rPr lang="en-US" sz="2600" dirty="0"/>
              <a:t>:  </a:t>
            </a:r>
            <a:r>
              <a:rPr lang="en-US" sz="2600" dirty="0">
                <a:hlinkClick r:id="rId4"/>
              </a:rPr>
              <a:t>https://</a:t>
            </a:r>
            <a:r>
              <a:rPr lang="en-US" sz="2600" dirty="0" smtClean="0">
                <a:hlinkClick r:id="rId4"/>
              </a:rPr>
              <a:t>www.youtube.com/watch?v=onqZZpTCr3o</a:t>
            </a:r>
            <a:endParaRPr lang="en-US" sz="2600" dirty="0" smtClean="0"/>
          </a:p>
          <a:p>
            <a:r>
              <a:rPr lang="en-US" sz="2600" dirty="0" smtClean="0"/>
              <a:t>Mahoning</a:t>
            </a:r>
            <a:r>
              <a:rPr lang="en-US" sz="2600" dirty="0"/>
              <a:t>: </a:t>
            </a:r>
            <a:r>
              <a:rPr lang="en-US" sz="2600" dirty="0">
                <a:hlinkClick r:id="rId5"/>
              </a:rPr>
              <a:t>https://</a:t>
            </a:r>
            <a:r>
              <a:rPr lang="en-US" sz="2600" dirty="0" smtClean="0">
                <a:hlinkClick r:id="rId5"/>
              </a:rPr>
              <a:t>www.youtube.com/watch?time_continue=1&amp;v=jov9B_d7dQE</a:t>
            </a:r>
            <a:endParaRPr lang="en-US" sz="2600" dirty="0" smtClean="0"/>
          </a:p>
          <a:p>
            <a:r>
              <a:rPr lang="en-US" sz="2600" dirty="0" smtClean="0"/>
              <a:t>Portage</a:t>
            </a:r>
            <a:r>
              <a:rPr lang="en-US" sz="2600" dirty="0"/>
              <a:t>:  </a:t>
            </a:r>
            <a:r>
              <a:rPr lang="en-US" sz="2600" dirty="0">
                <a:hlinkClick r:id="rId6"/>
              </a:rPr>
              <a:t>https://</a:t>
            </a:r>
            <a:r>
              <a:rPr lang="en-US" sz="2600" dirty="0" smtClean="0">
                <a:hlinkClick r:id="rId6"/>
              </a:rPr>
              <a:t>www.youtube.com/watch?v=f5i7_rcMIH0</a:t>
            </a:r>
            <a:endParaRPr lang="en-US" sz="2600" dirty="0" smtClean="0"/>
          </a:p>
          <a:p>
            <a:r>
              <a:rPr lang="en-US" sz="2600" dirty="0"/>
              <a:t>Stark:  </a:t>
            </a:r>
            <a:r>
              <a:rPr lang="en-US" sz="2600" dirty="0">
                <a:hlinkClick r:id="rId7"/>
              </a:rPr>
              <a:t>https://</a:t>
            </a:r>
            <a:r>
              <a:rPr lang="en-US" sz="2600" dirty="0" smtClean="0">
                <a:hlinkClick r:id="rId7"/>
              </a:rPr>
              <a:t>www.youtube.com/watch?time_continue=1&amp;v=0HqvCAn5zt4</a:t>
            </a:r>
            <a:endParaRPr lang="en-US" sz="2600" dirty="0" smtClean="0"/>
          </a:p>
          <a:p>
            <a:r>
              <a:rPr lang="en-US" sz="2600" dirty="0" smtClean="0"/>
              <a:t>Trumbull</a:t>
            </a:r>
            <a:r>
              <a:rPr lang="en-US" sz="2600" dirty="0"/>
              <a:t>:  </a:t>
            </a:r>
            <a:r>
              <a:rPr lang="en-US" sz="2600" dirty="0">
                <a:hlinkClick r:id="rId8"/>
              </a:rPr>
              <a:t>http://</a:t>
            </a:r>
            <a:r>
              <a:rPr lang="en-US" sz="2600" dirty="0" smtClean="0">
                <a:hlinkClick r:id="rId8"/>
              </a:rPr>
              <a:t>doy.org/index.php/diocesan-offices/ctny/188-audio-a-video</a:t>
            </a:r>
            <a:endParaRPr lang="en-US" sz="2600" dirty="0" smtClean="0"/>
          </a:p>
          <a:p>
            <a:endParaRPr lang="en-US" dirty="0"/>
          </a:p>
          <a:p>
            <a:endParaRPr lang="en-US" dirty="0" smtClean="0"/>
          </a:p>
          <a:p>
            <a:endParaRPr lang="en-US" dirty="0" smtClean="0"/>
          </a:p>
          <a:p>
            <a:r>
              <a:rPr lang="en-US" dirty="0" smtClean="0"/>
              <a:t>If also want to watch Cathedral video:</a:t>
            </a:r>
          </a:p>
          <a:p>
            <a:r>
              <a:rPr lang="en-US" sz="2600" dirty="0">
                <a:hlinkClick r:id="rId9"/>
              </a:rPr>
              <a:t>https://</a:t>
            </a:r>
            <a:r>
              <a:rPr lang="en-US" sz="2600" dirty="0" smtClean="0">
                <a:hlinkClick r:id="rId9"/>
              </a:rPr>
              <a:t>www.youtube.com/watch?time_continue=2&amp;v=x-cjm0ESL_Q</a:t>
            </a:r>
            <a:endParaRPr lang="en-US" sz="2600" dirty="0" smtClean="0"/>
          </a:p>
          <a:p>
            <a:endParaRPr lang="en-US" dirty="0"/>
          </a:p>
          <a:p>
            <a:endParaRPr lang="en-US" dirty="0"/>
          </a:p>
        </p:txBody>
      </p:sp>
      <p:pic>
        <p:nvPicPr>
          <p:cNvPr id="4" name="Picture 3" descr="C:\Users\ccase\AppData\Local\Microsoft\Windows\INetCache\IE\D39DTYV2\crossdove1[1].png"/>
          <p:cNvPicPr/>
          <p:nvPr/>
        </p:nvPicPr>
        <p:blipFill>
          <a:blip r:embed="rId10" cstate="print">
            <a:extLst>
              <a:ext uri="{BEBA8EAE-BF5A-486C-A8C5-ECC9F3942E4B}">
                <a14:imgProps xmlns:a14="http://schemas.microsoft.com/office/drawing/2010/main">
                  <a14:imgLayer r:embed="rId11">
                    <a14:imgEffect>
                      <a14:brightnessContrast bright="4000" contrast="4000"/>
                    </a14:imgEffect>
                  </a14:imgLayer>
                </a14:imgProps>
              </a:ext>
              <a:ext uri="{28A0092B-C50C-407E-A947-70E740481C1C}">
                <a14:useLocalDpi xmlns:a14="http://schemas.microsoft.com/office/drawing/2010/main" val="0"/>
              </a:ext>
            </a:extLst>
          </a:blip>
          <a:srcRect/>
          <a:stretch>
            <a:fillRect/>
          </a:stretch>
        </p:blipFill>
        <p:spPr bwMode="auto">
          <a:xfrm>
            <a:off x="7118838" y="4382965"/>
            <a:ext cx="1066800" cy="1409700"/>
          </a:xfrm>
          <a:prstGeom prst="rect">
            <a:avLst/>
          </a:prstGeom>
          <a:noFill/>
          <a:ln>
            <a:noFill/>
          </a:ln>
          <a:effectLst>
            <a:outerShdw blurRad="50800" dist="50800" dir="5400000" algn="ctr" rotWithShape="0">
              <a:srgbClr val="000000">
                <a:alpha val="5000"/>
              </a:srgbClr>
            </a:outerShdw>
          </a:effectLst>
        </p:spPr>
      </p:pic>
      <p:sp>
        <p:nvSpPr>
          <p:cNvPr id="5" name="TextBox 4"/>
          <p:cNvSpPr txBox="1"/>
          <p:nvPr/>
        </p:nvSpPr>
        <p:spPr>
          <a:xfrm>
            <a:off x="6324600" y="76199"/>
            <a:ext cx="2655277" cy="276999"/>
          </a:xfrm>
          <a:prstGeom prst="rect">
            <a:avLst/>
          </a:prstGeom>
          <a:noFill/>
        </p:spPr>
        <p:txBody>
          <a:bodyPr wrap="square" rtlCol="0">
            <a:spAutoFit/>
          </a:bodyPr>
          <a:lstStyle/>
          <a:p>
            <a:r>
              <a:rPr lang="en-US" sz="1200" dirty="0" smtClean="0"/>
              <a:t>Session 3: Our Local Church</a:t>
            </a:r>
            <a:endParaRPr lang="en-US" sz="1200" dirty="0"/>
          </a:p>
        </p:txBody>
      </p:sp>
    </p:spTree>
    <p:extLst>
      <p:ext uri="{BB962C8B-B14F-4D97-AF65-F5344CB8AC3E}">
        <p14:creationId xmlns:p14="http://schemas.microsoft.com/office/powerpoint/2010/main" val="23393794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199"/>
            <a:ext cx="8183880" cy="1051560"/>
          </a:xfrm>
        </p:spPr>
        <p:txBody>
          <a:bodyPr/>
          <a:lstStyle/>
          <a:p>
            <a:r>
              <a:rPr lang="en-US" dirty="0" smtClean="0"/>
              <a:t>Reflect</a:t>
            </a:r>
            <a:endParaRPr lang="en-US" dirty="0"/>
          </a:p>
        </p:txBody>
      </p:sp>
      <p:sp>
        <p:nvSpPr>
          <p:cNvPr id="3" name="Content Placeholder 2"/>
          <p:cNvSpPr>
            <a:spLocks noGrp="1"/>
          </p:cNvSpPr>
          <p:nvPr>
            <p:ph idx="1"/>
          </p:nvPr>
        </p:nvSpPr>
        <p:spPr>
          <a:xfrm>
            <a:off x="380999" y="1143000"/>
            <a:ext cx="8458201" cy="5413248"/>
          </a:xfrm>
        </p:spPr>
        <p:txBody>
          <a:bodyPr>
            <a:normAutofit/>
          </a:bodyPr>
          <a:lstStyle/>
          <a:p>
            <a:r>
              <a:rPr lang="en-US" sz="3000" dirty="0" smtClean="0"/>
              <a:t>What did you learn while watching the videos and discussing our Local Church? </a:t>
            </a:r>
          </a:p>
          <a:p>
            <a:r>
              <a:rPr lang="en-US" sz="3000" dirty="0" smtClean="0">
                <a:solidFill>
                  <a:srgbClr val="0033CC"/>
                </a:solidFill>
              </a:rPr>
              <a:t>Imagine May 15, 2043, when the Diocese of Youngstown celebrates its’ Centennial, how do you think you will have contributed to the ‘building of the Church’ by then?</a:t>
            </a:r>
          </a:p>
          <a:p>
            <a:r>
              <a:rPr lang="en-US" sz="3000" dirty="0" smtClean="0">
                <a:solidFill>
                  <a:srgbClr val="C00000"/>
                </a:solidFill>
              </a:rPr>
              <a:t>What do you need to do in the next year or two to lead towards this faith-filled future?</a:t>
            </a:r>
            <a:endParaRPr lang="en-US" sz="3000" dirty="0">
              <a:solidFill>
                <a:srgbClr val="C00000"/>
              </a:solidFill>
            </a:endParaRPr>
          </a:p>
        </p:txBody>
      </p:sp>
      <p:sp>
        <p:nvSpPr>
          <p:cNvPr id="4" name="TextBox 3"/>
          <p:cNvSpPr txBox="1"/>
          <p:nvPr/>
        </p:nvSpPr>
        <p:spPr>
          <a:xfrm>
            <a:off x="6324600" y="76199"/>
            <a:ext cx="2655277" cy="276999"/>
          </a:xfrm>
          <a:prstGeom prst="rect">
            <a:avLst/>
          </a:prstGeom>
          <a:noFill/>
        </p:spPr>
        <p:txBody>
          <a:bodyPr wrap="square" rtlCol="0">
            <a:spAutoFit/>
          </a:bodyPr>
          <a:lstStyle/>
          <a:p>
            <a:r>
              <a:rPr lang="en-US" sz="1200" dirty="0" smtClean="0"/>
              <a:t>Session 3: Our Local Church</a:t>
            </a:r>
            <a:endParaRPr lang="en-US" sz="1200" dirty="0"/>
          </a:p>
        </p:txBody>
      </p:sp>
      <p:pic>
        <p:nvPicPr>
          <p:cNvPr id="5" name="Picture 4" descr="C:\Users\ccase\AppData\Local\Microsoft\Windows\INetCache\IE\D39DTYV2\crossdove1[1].png"/>
          <p:cNvPicPr/>
          <p:nvPr/>
        </p:nvPicPr>
        <p:blipFill>
          <a:blip r:embed="rId2" cstate="print">
            <a:extLst>
              <a:ext uri="{BEBA8EAE-BF5A-486C-A8C5-ECC9F3942E4B}">
                <a14:imgProps xmlns:a14="http://schemas.microsoft.com/office/drawing/2010/main">
                  <a14:imgLayer r:embed="rId3">
                    <a14:imgEffect>
                      <a14:brightnessContrast bright="4000" contrast="4000"/>
                    </a14:imgEffect>
                  </a14:imgLayer>
                </a14:imgProps>
              </a:ext>
              <a:ext uri="{28A0092B-C50C-407E-A947-70E740481C1C}">
                <a14:useLocalDpi xmlns:a14="http://schemas.microsoft.com/office/drawing/2010/main" val="0"/>
              </a:ext>
            </a:extLst>
          </a:blip>
          <a:srcRect/>
          <a:stretch>
            <a:fillRect/>
          </a:stretch>
        </p:blipFill>
        <p:spPr bwMode="auto">
          <a:xfrm>
            <a:off x="3962400" y="5410200"/>
            <a:ext cx="917330" cy="1066800"/>
          </a:xfrm>
          <a:prstGeom prst="rect">
            <a:avLst/>
          </a:prstGeom>
          <a:noFill/>
          <a:ln>
            <a:noFill/>
          </a:ln>
          <a:effectLst>
            <a:outerShdw blurRad="50800" dist="50800" dir="5400000" algn="ctr" rotWithShape="0">
              <a:srgbClr val="000000">
                <a:alpha val="5000"/>
              </a:srgbClr>
            </a:outerShdw>
          </a:effectLst>
        </p:spPr>
      </p:pic>
    </p:spTree>
    <p:extLst>
      <p:ext uri="{BB962C8B-B14F-4D97-AF65-F5344CB8AC3E}">
        <p14:creationId xmlns:p14="http://schemas.microsoft.com/office/powerpoint/2010/main" val="37398659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ccase\AppData\Local\Microsoft\Windows\INetCache\IE\D39DTYV2\crossdove1[1].png"/>
          <p:cNvPicPr>
            <a:picLocks noGrp="1"/>
          </p:cNvPicPr>
          <p:nvPr>
            <p:ph idx="1"/>
          </p:nvPr>
        </p:nvPicPr>
        <p:blipFill>
          <a:blip r:embed="rId2" cstate="print">
            <a:extLst>
              <a:ext uri="{BEBA8EAE-BF5A-486C-A8C5-ECC9F3942E4B}">
                <a14:imgProps xmlns:a14="http://schemas.microsoft.com/office/drawing/2010/main">
                  <a14:imgLayer r:embed="rId3">
                    <a14:imgEffect>
                      <a14:brightnessContrast bright="4000" contrast="4000"/>
                    </a14:imgEffect>
                  </a14:imgLayer>
                </a14:imgProps>
              </a:ext>
              <a:ext uri="{28A0092B-C50C-407E-A947-70E740481C1C}">
                <a14:useLocalDpi xmlns:a14="http://schemas.microsoft.com/office/drawing/2010/main" val="0"/>
              </a:ext>
            </a:extLst>
          </a:blip>
          <a:srcRect/>
          <a:stretch>
            <a:fillRect/>
          </a:stretch>
        </p:blipFill>
        <p:spPr bwMode="auto">
          <a:xfrm>
            <a:off x="2514600" y="762000"/>
            <a:ext cx="4343400" cy="4953000"/>
          </a:xfrm>
          <a:prstGeom prst="rect">
            <a:avLst/>
          </a:prstGeom>
          <a:noFill/>
          <a:ln>
            <a:noFill/>
          </a:ln>
          <a:effectLst>
            <a:outerShdw blurRad="50800" dist="50800" dir="5400000" algn="ctr" rotWithShape="0">
              <a:srgbClr val="000000">
                <a:alpha val="5000"/>
              </a:srgbClr>
            </a:outerShdw>
          </a:effectLst>
        </p:spPr>
      </p:pic>
      <p:sp>
        <p:nvSpPr>
          <p:cNvPr id="5" name="TextBox 4"/>
          <p:cNvSpPr txBox="1"/>
          <p:nvPr/>
        </p:nvSpPr>
        <p:spPr>
          <a:xfrm>
            <a:off x="6629401" y="58613"/>
            <a:ext cx="2133600" cy="276999"/>
          </a:xfrm>
          <a:prstGeom prst="rect">
            <a:avLst/>
          </a:prstGeom>
          <a:noFill/>
        </p:spPr>
        <p:txBody>
          <a:bodyPr wrap="square" rtlCol="0">
            <a:spAutoFit/>
          </a:bodyPr>
          <a:lstStyle/>
          <a:p>
            <a:r>
              <a:rPr lang="en-US" sz="1200" dirty="0" smtClean="0"/>
              <a:t>Break</a:t>
            </a:r>
            <a:r>
              <a:rPr lang="en-US" sz="1200" dirty="0"/>
              <a:t> </a:t>
            </a:r>
            <a:r>
              <a:rPr lang="en-US" sz="1200" dirty="0" smtClean="0"/>
              <a:t>and Ice-breaker</a:t>
            </a:r>
            <a:endParaRPr lang="en-US" sz="1200" dirty="0"/>
          </a:p>
        </p:txBody>
      </p:sp>
    </p:spTree>
    <p:extLst>
      <p:ext uri="{BB962C8B-B14F-4D97-AF65-F5344CB8AC3E}">
        <p14:creationId xmlns:p14="http://schemas.microsoft.com/office/powerpoint/2010/main" val="37610156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324600" y="76199"/>
            <a:ext cx="2655277" cy="276999"/>
          </a:xfrm>
          <a:prstGeom prst="rect">
            <a:avLst/>
          </a:prstGeom>
          <a:noFill/>
        </p:spPr>
        <p:txBody>
          <a:bodyPr wrap="square" rtlCol="0">
            <a:spAutoFit/>
          </a:bodyPr>
          <a:lstStyle/>
          <a:p>
            <a:r>
              <a:rPr lang="en-US" sz="1200" dirty="0" smtClean="0"/>
              <a:t>Session 4: Our Global Church</a:t>
            </a:r>
            <a:endParaRPr lang="en-US" sz="1200" dirty="0"/>
          </a:p>
        </p:txBody>
      </p:sp>
      <p:pic>
        <p:nvPicPr>
          <p:cNvPr id="4" name="Picture 3" descr="C:\Users\ccase\AppData\Local\Microsoft\Windows\INetCache\IE\D39DTYV2\crossdove1[1].png"/>
          <p:cNvPicPr/>
          <p:nvPr/>
        </p:nvPicPr>
        <p:blipFill>
          <a:blip r:embed="rId2" cstate="print">
            <a:extLst>
              <a:ext uri="{BEBA8EAE-BF5A-486C-A8C5-ECC9F3942E4B}">
                <a14:imgProps xmlns:a14="http://schemas.microsoft.com/office/drawing/2010/main">
                  <a14:imgLayer r:embed="rId3">
                    <a14:imgEffect>
                      <a14:brightnessContrast bright="4000" contrast="4000"/>
                    </a14:imgEffect>
                  </a14:imgLayer>
                </a14:imgProps>
              </a:ext>
              <a:ext uri="{28A0092B-C50C-407E-A947-70E740481C1C}">
                <a14:useLocalDpi xmlns:a14="http://schemas.microsoft.com/office/drawing/2010/main" val="0"/>
              </a:ext>
            </a:extLst>
          </a:blip>
          <a:srcRect/>
          <a:stretch>
            <a:fillRect/>
          </a:stretch>
        </p:blipFill>
        <p:spPr bwMode="auto">
          <a:xfrm>
            <a:off x="7467600" y="609600"/>
            <a:ext cx="1066800" cy="1409700"/>
          </a:xfrm>
          <a:prstGeom prst="rect">
            <a:avLst/>
          </a:prstGeom>
          <a:noFill/>
          <a:ln>
            <a:noFill/>
          </a:ln>
          <a:effectLst>
            <a:outerShdw blurRad="50800" dist="50800" dir="5400000" algn="ctr" rotWithShape="0">
              <a:srgbClr val="000000">
                <a:alpha val="5000"/>
              </a:srgbClr>
            </a:outerShdw>
          </a:effectLst>
        </p:spPr>
      </p:pic>
      <p:pic>
        <p:nvPicPr>
          <p:cNvPr id="10242" name="Picture 2" descr="https://tse1.mm.bing.net/th?id=OIP.OJWcvfbIPJ2fLr5bzrqnPgHaHa&amp;pid=15.1&amp;P=0&amp;w=300&amp;h=300"/>
          <p:cNvPicPr>
            <a:picLocks noChangeAspect="1" noChangeArrowheads="1"/>
          </p:cNvPicPr>
          <p:nvPr/>
        </p:nvPicPr>
        <p:blipFill rotWithShape="1">
          <a:blip r:embed="rId4">
            <a:extLst>
              <a:ext uri="{28A0092B-C50C-407E-A947-70E740481C1C}">
                <a14:useLocalDpi xmlns:a14="http://schemas.microsoft.com/office/drawing/2010/main" val="0"/>
              </a:ext>
            </a:extLst>
          </a:blip>
          <a:srcRect l="14027" t="4073" r="13348" b="4977"/>
          <a:stretch/>
        </p:blipFill>
        <p:spPr bwMode="auto">
          <a:xfrm>
            <a:off x="1143000" y="990600"/>
            <a:ext cx="5599998"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6167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23446"/>
            <a:ext cx="8229600" cy="6186309"/>
          </a:xfrm>
          <a:prstGeom prst="rect">
            <a:avLst/>
          </a:prstGeom>
        </p:spPr>
        <p:txBody>
          <a:bodyPr wrap="square">
            <a:spAutoFit/>
          </a:bodyPr>
          <a:lstStyle/>
          <a:p>
            <a:r>
              <a:rPr lang="en-US" dirty="0" smtClean="0"/>
              <a:t>A Reading from the Gospel of Matthew:</a:t>
            </a:r>
          </a:p>
          <a:p>
            <a:endParaRPr lang="en-US" dirty="0" smtClean="0"/>
          </a:p>
          <a:p>
            <a:r>
              <a:rPr lang="en-US" sz="1950" dirty="0" smtClean="0"/>
              <a:t>[Jesus] withdrew </a:t>
            </a:r>
            <a:r>
              <a:rPr lang="en-US" sz="1950" dirty="0"/>
              <a:t>in a boat to a deserted place by himself. </a:t>
            </a:r>
            <a:endParaRPr lang="en-US" sz="1950" dirty="0" smtClean="0"/>
          </a:p>
          <a:p>
            <a:r>
              <a:rPr lang="en-US" sz="1950" dirty="0" smtClean="0"/>
              <a:t>The </a:t>
            </a:r>
            <a:r>
              <a:rPr lang="en-US" sz="1950" dirty="0"/>
              <a:t>crowds heard of this and followed him on foot from their </a:t>
            </a:r>
            <a:r>
              <a:rPr lang="en-US" sz="1950" dirty="0" smtClean="0"/>
              <a:t>towns. When </a:t>
            </a:r>
            <a:r>
              <a:rPr lang="en-US" sz="1950" dirty="0"/>
              <a:t>he disembarked and saw the vast crowd, his heart was moved with pity for them, and he cured their </a:t>
            </a:r>
            <a:r>
              <a:rPr lang="en-US" sz="1950" dirty="0" smtClean="0"/>
              <a:t>sick.</a:t>
            </a:r>
            <a:r>
              <a:rPr lang="en-US" sz="1950" b="1" dirty="0"/>
              <a:t> </a:t>
            </a:r>
            <a:r>
              <a:rPr lang="en-US" sz="1950" dirty="0" smtClean="0"/>
              <a:t>When </a:t>
            </a:r>
            <a:r>
              <a:rPr lang="en-US" sz="1950" dirty="0"/>
              <a:t>it was evening, the disciples approached him and said, “This is a deserted place and it is already late; dismiss the crowds so that they can go to the villages and buy food for themselves</a:t>
            </a:r>
            <a:r>
              <a:rPr lang="en-US" sz="1950" dirty="0" smtClean="0"/>
              <a:t>.”</a:t>
            </a:r>
            <a:r>
              <a:rPr lang="en-US" sz="1950" b="1" dirty="0"/>
              <a:t> </a:t>
            </a:r>
            <a:r>
              <a:rPr lang="en-US" sz="1950" dirty="0" smtClean="0"/>
              <a:t>[Jesus</a:t>
            </a:r>
            <a:r>
              <a:rPr lang="en-US" sz="1950" dirty="0"/>
              <a:t>] said to them, “There is no need for them to go away; give them some food yourselves</a:t>
            </a:r>
            <a:r>
              <a:rPr lang="en-US" sz="1950" dirty="0" smtClean="0"/>
              <a:t>.”</a:t>
            </a:r>
            <a:r>
              <a:rPr lang="en-US" sz="1950" b="1" dirty="0"/>
              <a:t> </a:t>
            </a:r>
            <a:r>
              <a:rPr lang="en-US" sz="1950" dirty="0" smtClean="0"/>
              <a:t>But </a:t>
            </a:r>
            <a:r>
              <a:rPr lang="en-US" sz="1950" dirty="0"/>
              <a:t>they said to him, “Five loaves and two fish are all we have here</a:t>
            </a:r>
            <a:r>
              <a:rPr lang="en-US" sz="1950" dirty="0" smtClean="0"/>
              <a:t>.”</a:t>
            </a:r>
            <a:r>
              <a:rPr lang="en-US" sz="1950" b="1" dirty="0"/>
              <a:t> </a:t>
            </a:r>
            <a:r>
              <a:rPr lang="en-US" sz="1950" dirty="0" smtClean="0"/>
              <a:t>Then </a:t>
            </a:r>
            <a:r>
              <a:rPr lang="en-US" sz="1950" dirty="0"/>
              <a:t>he said, “Bring them here to me</a:t>
            </a:r>
            <a:r>
              <a:rPr lang="en-US" sz="1950" dirty="0" smtClean="0"/>
              <a:t>,”</a:t>
            </a:r>
            <a:r>
              <a:rPr lang="en-US" sz="1950" b="1" dirty="0"/>
              <a:t> </a:t>
            </a:r>
            <a:r>
              <a:rPr lang="en-US" sz="1950" dirty="0" smtClean="0"/>
              <a:t>and </a:t>
            </a:r>
            <a:r>
              <a:rPr lang="en-US" sz="1950" dirty="0"/>
              <a:t>he ordered the crowds to sit down on the grass. </a:t>
            </a:r>
            <a:r>
              <a:rPr lang="en-US" sz="1950" dirty="0" smtClean="0"/>
              <a:t>Taking</a:t>
            </a:r>
            <a:r>
              <a:rPr lang="en-US" sz="1950" b="1" baseline="30000" dirty="0"/>
              <a:t> </a:t>
            </a:r>
            <a:r>
              <a:rPr lang="en-US" sz="1950" dirty="0" smtClean="0"/>
              <a:t>the </a:t>
            </a:r>
            <a:r>
              <a:rPr lang="en-US" sz="1950" dirty="0"/>
              <a:t>five loaves and the two fish, and looking up to heaven, he said the blessing, broke the loaves, and gave them to the disciples, who in turn gave them to the </a:t>
            </a:r>
            <a:r>
              <a:rPr lang="en-US" sz="1950" dirty="0" smtClean="0"/>
              <a:t>crowds.</a:t>
            </a:r>
            <a:r>
              <a:rPr lang="en-US" sz="1950" b="1" dirty="0"/>
              <a:t> </a:t>
            </a:r>
            <a:r>
              <a:rPr lang="en-US" sz="1950" dirty="0" smtClean="0"/>
              <a:t>They </a:t>
            </a:r>
            <a:r>
              <a:rPr lang="en-US" sz="1950" dirty="0"/>
              <a:t>all ate and were satisfied, and they picked up the fragments left </a:t>
            </a:r>
            <a:r>
              <a:rPr lang="en-US" sz="1950" dirty="0" smtClean="0"/>
              <a:t>over — twelve </a:t>
            </a:r>
            <a:r>
              <a:rPr lang="en-US" sz="1950" dirty="0"/>
              <a:t>wicker baskets </a:t>
            </a:r>
            <a:r>
              <a:rPr lang="en-US" sz="1950" dirty="0" smtClean="0"/>
              <a:t>full.</a:t>
            </a:r>
            <a:r>
              <a:rPr lang="en-US" sz="1950" b="1" dirty="0"/>
              <a:t> </a:t>
            </a:r>
            <a:r>
              <a:rPr lang="en-US" sz="1950" dirty="0" smtClean="0"/>
              <a:t>Those </a:t>
            </a:r>
            <a:r>
              <a:rPr lang="en-US" sz="1950" dirty="0"/>
              <a:t>who ate were about five thousand men, not counting women and children.</a:t>
            </a:r>
          </a:p>
        </p:txBody>
      </p:sp>
      <p:pic>
        <p:nvPicPr>
          <p:cNvPr id="4" name="Picture 3" descr="C:\Users\ccase\AppData\Local\Microsoft\Windows\INetCache\IE\D39DTYV2\crossdove1[1].png"/>
          <p:cNvPicPr/>
          <p:nvPr/>
        </p:nvPicPr>
        <p:blipFill>
          <a:blip r:embed="rId2" cstate="print">
            <a:extLst>
              <a:ext uri="{BEBA8EAE-BF5A-486C-A8C5-ECC9F3942E4B}">
                <a14:imgProps xmlns:a14="http://schemas.microsoft.com/office/drawing/2010/main">
                  <a14:imgLayer r:embed="rId3">
                    <a14:imgEffect>
                      <a14:brightnessContrast bright="4000" contrast="4000"/>
                    </a14:imgEffect>
                  </a14:imgLayer>
                </a14:imgProps>
              </a:ext>
              <a:ext uri="{28A0092B-C50C-407E-A947-70E740481C1C}">
                <a14:useLocalDpi xmlns:a14="http://schemas.microsoft.com/office/drawing/2010/main" val="0"/>
              </a:ext>
            </a:extLst>
          </a:blip>
          <a:srcRect/>
          <a:stretch>
            <a:fillRect/>
          </a:stretch>
        </p:blipFill>
        <p:spPr bwMode="auto">
          <a:xfrm>
            <a:off x="8047892" y="152400"/>
            <a:ext cx="609600" cy="647700"/>
          </a:xfrm>
          <a:prstGeom prst="rect">
            <a:avLst/>
          </a:prstGeom>
          <a:noFill/>
          <a:ln>
            <a:noFill/>
          </a:ln>
          <a:effectLst>
            <a:outerShdw blurRad="50800" dist="50800" dir="5400000" algn="ctr" rotWithShape="0">
              <a:srgbClr val="000000">
                <a:alpha val="5000"/>
              </a:srgbClr>
            </a:outerShdw>
          </a:effectLst>
        </p:spPr>
      </p:pic>
    </p:spTree>
    <p:extLst>
      <p:ext uri="{BB962C8B-B14F-4D97-AF65-F5344CB8AC3E}">
        <p14:creationId xmlns:p14="http://schemas.microsoft.com/office/powerpoint/2010/main" val="39883520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533400"/>
            <a:ext cx="8183880" cy="5410200"/>
          </a:xfrm>
        </p:spPr>
        <p:txBody>
          <a:bodyPr>
            <a:normAutofit fontScale="92500" lnSpcReduction="10000"/>
          </a:bodyPr>
          <a:lstStyle/>
          <a:p>
            <a:r>
              <a:rPr lang="en-US" sz="4300" i="1" dirty="0">
                <a:solidFill>
                  <a:srgbClr val="C00000"/>
                </a:solidFill>
              </a:rPr>
              <a:t>What words or images come to mind when you think of hunger? </a:t>
            </a:r>
            <a:endParaRPr lang="en-US" sz="4300" dirty="0">
              <a:solidFill>
                <a:srgbClr val="C00000"/>
              </a:solidFill>
            </a:endParaRPr>
          </a:p>
          <a:p>
            <a:endParaRPr lang="en-US" sz="4300" dirty="0">
              <a:solidFill>
                <a:srgbClr val="C00000"/>
              </a:solidFill>
            </a:endParaRPr>
          </a:p>
          <a:p>
            <a:r>
              <a:rPr lang="en-US" sz="4300" i="1" dirty="0">
                <a:solidFill>
                  <a:srgbClr val="0033CC"/>
                </a:solidFill>
              </a:rPr>
              <a:t>How would you define hunger? </a:t>
            </a:r>
            <a:endParaRPr lang="en-US" sz="4300" dirty="0">
              <a:solidFill>
                <a:srgbClr val="0033CC"/>
              </a:solidFill>
            </a:endParaRPr>
          </a:p>
          <a:p>
            <a:endParaRPr lang="en-US" sz="4300" dirty="0">
              <a:solidFill>
                <a:srgbClr val="C00000"/>
              </a:solidFill>
            </a:endParaRPr>
          </a:p>
          <a:p>
            <a:r>
              <a:rPr lang="en-US" sz="4300" i="1" dirty="0">
                <a:solidFill>
                  <a:srgbClr val="C00000"/>
                </a:solidFill>
              </a:rPr>
              <a:t>Why do you think there is so much hunger in the world?</a:t>
            </a:r>
            <a:endParaRPr lang="en-US" sz="4300" dirty="0">
              <a:solidFill>
                <a:srgbClr val="C00000"/>
              </a:solidFill>
            </a:endParaRPr>
          </a:p>
          <a:p>
            <a:endParaRPr lang="en-US" dirty="0"/>
          </a:p>
        </p:txBody>
      </p:sp>
      <p:pic>
        <p:nvPicPr>
          <p:cNvPr id="4" name="Picture 3" descr="C:\Users\ccase\AppData\Local\Microsoft\Windows\INetCache\IE\D39DTYV2\crossdove1[1].png"/>
          <p:cNvPicPr/>
          <p:nvPr/>
        </p:nvPicPr>
        <p:blipFill>
          <a:blip r:embed="rId2" cstate="print">
            <a:extLst>
              <a:ext uri="{BEBA8EAE-BF5A-486C-A8C5-ECC9F3942E4B}">
                <a14:imgProps xmlns:a14="http://schemas.microsoft.com/office/drawing/2010/main">
                  <a14:imgLayer r:embed="rId3">
                    <a14:imgEffect>
                      <a14:brightnessContrast bright="4000" contrast="4000"/>
                    </a14:imgEffect>
                  </a14:imgLayer>
                </a14:imgProps>
              </a:ext>
              <a:ext uri="{28A0092B-C50C-407E-A947-70E740481C1C}">
                <a14:useLocalDpi xmlns:a14="http://schemas.microsoft.com/office/drawing/2010/main" val="0"/>
              </a:ext>
            </a:extLst>
          </a:blip>
          <a:srcRect/>
          <a:stretch>
            <a:fillRect/>
          </a:stretch>
        </p:blipFill>
        <p:spPr bwMode="auto">
          <a:xfrm>
            <a:off x="7391400" y="2590800"/>
            <a:ext cx="1066800" cy="1409700"/>
          </a:xfrm>
          <a:prstGeom prst="rect">
            <a:avLst/>
          </a:prstGeom>
          <a:noFill/>
          <a:ln>
            <a:noFill/>
          </a:ln>
          <a:effectLst>
            <a:outerShdw blurRad="50800" dist="50800" dir="5400000" algn="ctr" rotWithShape="0">
              <a:srgbClr val="000000">
                <a:alpha val="5000"/>
              </a:srgbClr>
            </a:outerShdw>
          </a:effectLst>
        </p:spPr>
      </p:pic>
      <p:sp>
        <p:nvSpPr>
          <p:cNvPr id="6" name="TextBox 5"/>
          <p:cNvSpPr txBox="1"/>
          <p:nvPr/>
        </p:nvSpPr>
        <p:spPr>
          <a:xfrm>
            <a:off x="6324600" y="76199"/>
            <a:ext cx="2655277" cy="276999"/>
          </a:xfrm>
          <a:prstGeom prst="rect">
            <a:avLst/>
          </a:prstGeom>
          <a:noFill/>
        </p:spPr>
        <p:txBody>
          <a:bodyPr wrap="square" rtlCol="0">
            <a:spAutoFit/>
          </a:bodyPr>
          <a:lstStyle/>
          <a:p>
            <a:r>
              <a:rPr lang="en-US" sz="1200" dirty="0" smtClean="0"/>
              <a:t>Session 4: Our Global Church</a:t>
            </a:r>
            <a:endParaRPr lang="en-US" sz="1200" dirty="0"/>
          </a:p>
        </p:txBody>
      </p:sp>
    </p:spTree>
    <p:extLst>
      <p:ext uri="{BB962C8B-B14F-4D97-AF65-F5344CB8AC3E}">
        <p14:creationId xmlns:p14="http://schemas.microsoft.com/office/powerpoint/2010/main" val="35799414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48200"/>
            <a:ext cx="8183880" cy="1051560"/>
          </a:xfrm>
        </p:spPr>
        <p:txBody>
          <a:bodyPr>
            <a:noAutofit/>
          </a:bodyPr>
          <a:lstStyle/>
          <a:p>
            <a:pPr algn="ctr"/>
            <a:r>
              <a:rPr lang="en-US" sz="2400" b="0" dirty="0" smtClean="0">
                <a:solidFill>
                  <a:srgbClr val="C00000"/>
                </a:solidFill>
                <a:effectLst/>
              </a:rPr>
              <a:t>“What </a:t>
            </a:r>
            <a:r>
              <a:rPr lang="en-US" sz="2400" b="0" dirty="0">
                <a:solidFill>
                  <a:srgbClr val="C00000"/>
                </a:solidFill>
                <a:effectLst/>
              </a:rPr>
              <a:t>good is it, my brothers, if someone says he has faith but does not have works? Can that faith save </a:t>
            </a:r>
            <a:r>
              <a:rPr lang="en-US" sz="2400" b="0" dirty="0" smtClean="0">
                <a:solidFill>
                  <a:srgbClr val="C00000"/>
                </a:solidFill>
                <a:effectLst/>
              </a:rPr>
              <a:t>him?</a:t>
            </a:r>
            <a:r>
              <a:rPr lang="en-US" sz="2400" baseline="30000" dirty="0">
                <a:solidFill>
                  <a:srgbClr val="C00000"/>
                </a:solidFill>
                <a:effectLst/>
              </a:rPr>
              <a:t> </a:t>
            </a:r>
            <a:r>
              <a:rPr lang="en-US" sz="2400" dirty="0" smtClean="0">
                <a:solidFill>
                  <a:srgbClr val="C00000"/>
                </a:solidFill>
                <a:effectLst/>
              </a:rPr>
              <a:t> </a:t>
            </a:r>
            <a:r>
              <a:rPr lang="en-US" sz="2400" b="0" dirty="0" smtClean="0">
                <a:solidFill>
                  <a:srgbClr val="C00000"/>
                </a:solidFill>
                <a:effectLst/>
              </a:rPr>
              <a:t>If </a:t>
            </a:r>
            <a:r>
              <a:rPr lang="en-US" sz="2400" b="0" dirty="0">
                <a:solidFill>
                  <a:srgbClr val="C00000"/>
                </a:solidFill>
                <a:effectLst/>
              </a:rPr>
              <a:t>a brother or sister has nothing to wear and has no food for the day</a:t>
            </a:r>
            <a:r>
              <a:rPr lang="en-US" sz="2400" b="0" dirty="0" smtClean="0">
                <a:solidFill>
                  <a:srgbClr val="C00000"/>
                </a:solidFill>
                <a:effectLst/>
              </a:rPr>
              <a:t>, and </a:t>
            </a:r>
            <a:r>
              <a:rPr lang="en-US" sz="2400" b="0" dirty="0">
                <a:solidFill>
                  <a:srgbClr val="C00000"/>
                </a:solidFill>
                <a:effectLst/>
              </a:rPr>
              <a:t>one of you says to them, “Go in peace, keep warm, and eat well,” but you do not give them the necessities of the body, what good is it</a:t>
            </a:r>
            <a:r>
              <a:rPr lang="en-US" sz="2400" b="0" dirty="0" smtClean="0">
                <a:solidFill>
                  <a:srgbClr val="C00000"/>
                </a:solidFill>
                <a:effectLst/>
              </a:rPr>
              <a:t>?” (James 2: 14 – 16)</a:t>
            </a:r>
            <a:endParaRPr lang="en-US" sz="2400" dirty="0">
              <a:solidFill>
                <a:srgbClr val="C00000"/>
              </a:solidFill>
            </a:endParaRPr>
          </a:p>
        </p:txBody>
      </p:sp>
      <p:sp>
        <p:nvSpPr>
          <p:cNvPr id="3" name="Content Placeholder 2"/>
          <p:cNvSpPr>
            <a:spLocks noGrp="1"/>
          </p:cNvSpPr>
          <p:nvPr>
            <p:ph idx="1"/>
          </p:nvPr>
        </p:nvSpPr>
        <p:spPr>
          <a:xfrm>
            <a:off x="457200" y="838200"/>
            <a:ext cx="8183880" cy="4187952"/>
          </a:xfrm>
        </p:spPr>
        <p:txBody>
          <a:bodyPr>
            <a:normAutofit/>
          </a:bodyPr>
          <a:lstStyle/>
          <a:p>
            <a:pPr marL="0" indent="0" algn="ctr">
              <a:buNone/>
            </a:pPr>
            <a:r>
              <a:rPr lang="en-US" sz="5400" dirty="0" smtClean="0"/>
              <a:t>HUNGER</a:t>
            </a:r>
          </a:p>
          <a:p>
            <a:pPr marL="0" indent="0" algn="ctr">
              <a:buNone/>
            </a:pPr>
            <a:r>
              <a:rPr lang="en-US" sz="4000" dirty="0" smtClean="0"/>
              <a:t>Living on less than $2 per day</a:t>
            </a:r>
            <a:endParaRPr lang="en-US" sz="4000" dirty="0"/>
          </a:p>
        </p:txBody>
      </p:sp>
      <p:pic>
        <p:nvPicPr>
          <p:cNvPr id="4" name="Picture 3" descr="C:\Users\ccase\AppData\Local\Microsoft\Windows\INetCache\IE\D39DTYV2\crossdove1[1].png"/>
          <p:cNvPicPr/>
          <p:nvPr/>
        </p:nvPicPr>
        <p:blipFill>
          <a:blip r:embed="rId2" cstate="print">
            <a:extLst>
              <a:ext uri="{BEBA8EAE-BF5A-486C-A8C5-ECC9F3942E4B}">
                <a14:imgProps xmlns:a14="http://schemas.microsoft.com/office/drawing/2010/main">
                  <a14:imgLayer r:embed="rId3">
                    <a14:imgEffect>
                      <a14:brightnessContrast bright="4000" contrast="4000"/>
                    </a14:imgEffect>
                  </a14:imgLayer>
                </a14:imgProps>
              </a:ext>
              <a:ext uri="{28A0092B-C50C-407E-A947-70E740481C1C}">
                <a14:useLocalDpi xmlns:a14="http://schemas.microsoft.com/office/drawing/2010/main" val="0"/>
              </a:ext>
            </a:extLst>
          </a:blip>
          <a:srcRect/>
          <a:stretch>
            <a:fillRect/>
          </a:stretch>
        </p:blipFill>
        <p:spPr bwMode="auto">
          <a:xfrm>
            <a:off x="2400300" y="914400"/>
            <a:ext cx="533400" cy="838200"/>
          </a:xfrm>
          <a:prstGeom prst="rect">
            <a:avLst/>
          </a:prstGeom>
          <a:noFill/>
          <a:ln>
            <a:noFill/>
          </a:ln>
          <a:effectLst>
            <a:outerShdw blurRad="50800" dist="50800" dir="5400000" algn="ctr" rotWithShape="0">
              <a:srgbClr val="000000">
                <a:alpha val="5000"/>
              </a:srgbClr>
            </a:outerShdw>
          </a:effectLst>
        </p:spPr>
      </p:pic>
    </p:spTree>
    <p:extLst>
      <p:ext uri="{BB962C8B-B14F-4D97-AF65-F5344CB8AC3E}">
        <p14:creationId xmlns:p14="http://schemas.microsoft.com/office/powerpoint/2010/main" val="6813854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610600" cy="6248399"/>
          </a:xfrm>
        </p:spPr>
        <p:txBody>
          <a:bodyPr>
            <a:normAutofit/>
          </a:bodyPr>
          <a:lstStyle/>
          <a:p>
            <a:pPr marL="0" indent="0">
              <a:buNone/>
            </a:pPr>
            <a:r>
              <a:rPr lang="en-US" sz="3200" i="1" dirty="0"/>
              <a:t>Pope </a:t>
            </a:r>
            <a:r>
              <a:rPr lang="en-US" sz="3200" i="1" dirty="0" smtClean="0"/>
              <a:t>Francis:</a:t>
            </a:r>
          </a:p>
          <a:p>
            <a:pPr marL="0" indent="0">
              <a:buNone/>
            </a:pPr>
            <a:r>
              <a:rPr lang="en-US" sz="3200" i="1" dirty="0" smtClean="0"/>
              <a:t>“</a:t>
            </a:r>
            <a:r>
              <a:rPr lang="en-US" sz="3200" i="1" dirty="0"/>
              <a:t>Consumerism has </a:t>
            </a:r>
            <a:r>
              <a:rPr lang="en-US" sz="3200" i="1" dirty="0" smtClean="0"/>
              <a:t>led</a:t>
            </a:r>
          </a:p>
          <a:p>
            <a:pPr marL="0" indent="0">
              <a:buNone/>
            </a:pPr>
            <a:r>
              <a:rPr lang="en-US" sz="3200" i="1" dirty="0" smtClean="0"/>
              <a:t>us </a:t>
            </a:r>
            <a:r>
              <a:rPr lang="en-US" sz="3200" i="1" dirty="0"/>
              <a:t>to become used to </a:t>
            </a:r>
            <a:endParaRPr lang="en-US" sz="3200" i="1" dirty="0" smtClean="0"/>
          </a:p>
          <a:p>
            <a:pPr marL="0" indent="0">
              <a:buNone/>
            </a:pPr>
            <a:r>
              <a:rPr lang="en-US" sz="3200" i="1" dirty="0" smtClean="0"/>
              <a:t>an </a:t>
            </a:r>
            <a:r>
              <a:rPr lang="en-US" sz="3200" i="1" dirty="0"/>
              <a:t>excess and daily </a:t>
            </a:r>
            <a:endParaRPr lang="en-US" sz="3200" i="1" dirty="0" smtClean="0"/>
          </a:p>
          <a:p>
            <a:pPr marL="0" indent="0">
              <a:buNone/>
            </a:pPr>
            <a:r>
              <a:rPr lang="en-US" sz="3200" i="1" dirty="0" smtClean="0"/>
              <a:t>waste </a:t>
            </a:r>
            <a:r>
              <a:rPr lang="en-US" sz="3200" i="1" dirty="0"/>
              <a:t>of food, to which</a:t>
            </a:r>
            <a:r>
              <a:rPr lang="en-US" sz="3200" i="1" dirty="0" smtClean="0"/>
              <a:t>,</a:t>
            </a:r>
          </a:p>
          <a:p>
            <a:pPr marL="0" indent="0">
              <a:buNone/>
            </a:pPr>
            <a:r>
              <a:rPr lang="en-US" sz="3200" i="1" dirty="0" smtClean="0"/>
              <a:t>at </a:t>
            </a:r>
            <a:r>
              <a:rPr lang="en-US" sz="3200" i="1" dirty="0"/>
              <a:t>times, we are no longer able to give </a:t>
            </a:r>
            <a:endParaRPr lang="en-US" sz="3200" i="1" dirty="0" smtClean="0"/>
          </a:p>
          <a:p>
            <a:pPr marL="0" indent="0">
              <a:buNone/>
            </a:pPr>
            <a:r>
              <a:rPr lang="en-US" sz="3200" i="1" dirty="0" smtClean="0"/>
              <a:t>a </a:t>
            </a:r>
            <a:r>
              <a:rPr lang="en-US" sz="3200" i="1" dirty="0"/>
              <a:t>just value, which goes well beyond mere economic parameters. We should all remember, however, that throwing food away is like stealing from the tables of the poor, the hungry!” </a:t>
            </a:r>
            <a:endParaRPr lang="en-US" sz="3200" i="1" dirty="0" smtClean="0"/>
          </a:p>
          <a:p>
            <a:pPr marL="0" indent="0">
              <a:buNone/>
            </a:pPr>
            <a:r>
              <a:rPr lang="en-US" sz="2000" dirty="0" smtClean="0"/>
              <a:t>(</a:t>
            </a:r>
            <a:r>
              <a:rPr lang="en-US" sz="2000" dirty="0"/>
              <a:t>General Audience, June 5, 2013)</a:t>
            </a:r>
          </a:p>
          <a:p>
            <a:endParaRPr lang="en-US" dirty="0"/>
          </a:p>
        </p:txBody>
      </p:sp>
      <p:pic>
        <p:nvPicPr>
          <p:cNvPr id="27650" name="Picture 2" descr="https://tse4.mm.bing.net/th?id=OIP.TtnNf8dC-2EhB4Dp2RJ-wwHaFj&amp;pid=15.1&amp;P=0&amp;w=232&amp;h=175"/>
          <p:cNvPicPr>
            <a:picLocks noChangeAspect="1" noChangeArrowheads="1"/>
          </p:cNvPicPr>
          <p:nvPr/>
        </p:nvPicPr>
        <p:blipFill rotWithShape="1">
          <a:blip r:embed="rId2">
            <a:extLst>
              <a:ext uri="{28A0092B-C50C-407E-A947-70E740481C1C}">
                <a14:useLocalDpi xmlns:a14="http://schemas.microsoft.com/office/drawing/2010/main" val="0"/>
              </a:ext>
            </a:extLst>
          </a:blip>
          <a:srcRect l="10663" t="10722" r="8917"/>
          <a:stretch/>
        </p:blipFill>
        <p:spPr bwMode="auto">
          <a:xfrm>
            <a:off x="5562600" y="587187"/>
            <a:ext cx="2955546" cy="246081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ccase\AppData\Local\Microsoft\Windows\INetCache\IE\D39DTYV2\crossdove1[1].png"/>
          <p:cNvPicPr/>
          <p:nvPr/>
        </p:nvPicPr>
        <p:blipFill>
          <a:blip r:embed="rId3" cstate="print">
            <a:extLst>
              <a:ext uri="{BEBA8EAE-BF5A-486C-A8C5-ECC9F3942E4B}">
                <a14:imgProps xmlns:a14="http://schemas.microsoft.com/office/drawing/2010/main">
                  <a14:imgLayer r:embed="rId4">
                    <a14:imgEffect>
                      <a14:brightnessContrast bright="4000" contrast="4000"/>
                    </a14:imgEffect>
                  </a14:imgLayer>
                </a14:imgProps>
              </a:ext>
              <a:ext uri="{28A0092B-C50C-407E-A947-70E740481C1C}">
                <a14:useLocalDpi xmlns:a14="http://schemas.microsoft.com/office/drawing/2010/main" val="0"/>
              </a:ext>
            </a:extLst>
          </a:blip>
          <a:srcRect/>
          <a:stretch>
            <a:fillRect/>
          </a:stretch>
        </p:blipFill>
        <p:spPr bwMode="auto">
          <a:xfrm>
            <a:off x="7923200" y="5181600"/>
            <a:ext cx="568568" cy="582707"/>
          </a:xfrm>
          <a:prstGeom prst="rect">
            <a:avLst/>
          </a:prstGeom>
          <a:noFill/>
          <a:ln>
            <a:noFill/>
          </a:ln>
          <a:effectLst>
            <a:outerShdw blurRad="50800" dist="50800" dir="5400000" algn="ctr" rotWithShape="0">
              <a:srgbClr val="000000">
                <a:alpha val="5000"/>
              </a:srgbClr>
            </a:outerShdw>
          </a:effectLst>
        </p:spPr>
      </p:pic>
    </p:spTree>
    <p:extLst>
      <p:ext uri="{BB962C8B-B14F-4D97-AF65-F5344CB8AC3E}">
        <p14:creationId xmlns:p14="http://schemas.microsoft.com/office/powerpoint/2010/main" val="17413295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530352"/>
            <a:ext cx="8183880" cy="5413248"/>
          </a:xfrm>
        </p:spPr>
        <p:txBody>
          <a:bodyPr>
            <a:normAutofit fontScale="92500" lnSpcReduction="20000"/>
          </a:bodyPr>
          <a:lstStyle/>
          <a:p>
            <a:pPr marL="0" lvl="0" indent="0">
              <a:buNone/>
            </a:pPr>
            <a:r>
              <a:rPr lang="en-US" sz="4800" i="1" dirty="0">
                <a:solidFill>
                  <a:srgbClr val="0033CC"/>
                </a:solidFill>
              </a:rPr>
              <a:t>We can begin to fight </a:t>
            </a:r>
            <a:endParaRPr lang="en-US" sz="4800" i="1" dirty="0" smtClean="0">
              <a:solidFill>
                <a:srgbClr val="0033CC"/>
              </a:solidFill>
            </a:endParaRPr>
          </a:p>
          <a:p>
            <a:pPr marL="0" lvl="0" indent="0">
              <a:buNone/>
            </a:pPr>
            <a:r>
              <a:rPr lang="en-US" sz="4800" i="1" dirty="0" smtClean="0">
                <a:solidFill>
                  <a:srgbClr val="0033CC"/>
                </a:solidFill>
              </a:rPr>
              <a:t>global </a:t>
            </a:r>
            <a:r>
              <a:rPr lang="en-US" sz="4800" i="1" dirty="0">
                <a:solidFill>
                  <a:srgbClr val="0033CC"/>
                </a:solidFill>
              </a:rPr>
              <a:t>hunger by not wasting food. </a:t>
            </a:r>
            <a:endParaRPr lang="en-US" sz="4800" i="1" dirty="0" smtClean="0">
              <a:solidFill>
                <a:srgbClr val="0033CC"/>
              </a:solidFill>
            </a:endParaRPr>
          </a:p>
          <a:p>
            <a:pPr marL="0" lvl="0" indent="0">
              <a:buNone/>
            </a:pPr>
            <a:endParaRPr lang="en-US" sz="4800" dirty="0">
              <a:solidFill>
                <a:srgbClr val="0033CC"/>
              </a:solidFill>
            </a:endParaRPr>
          </a:p>
          <a:p>
            <a:pPr lvl="0"/>
            <a:r>
              <a:rPr lang="en-US" sz="4800" i="1" dirty="0">
                <a:solidFill>
                  <a:srgbClr val="C00000"/>
                </a:solidFill>
              </a:rPr>
              <a:t>How can you cut back on food waste this week? </a:t>
            </a:r>
            <a:endParaRPr lang="en-US" sz="4800" i="1" dirty="0" smtClean="0">
              <a:solidFill>
                <a:srgbClr val="C00000"/>
              </a:solidFill>
            </a:endParaRPr>
          </a:p>
          <a:p>
            <a:pPr marL="0" lvl="0" indent="0">
              <a:buNone/>
            </a:pPr>
            <a:endParaRPr lang="en-US" sz="4800" dirty="0">
              <a:solidFill>
                <a:srgbClr val="C00000"/>
              </a:solidFill>
            </a:endParaRPr>
          </a:p>
          <a:p>
            <a:pPr lvl="0"/>
            <a:r>
              <a:rPr lang="en-US" sz="4800" i="1" dirty="0">
                <a:solidFill>
                  <a:srgbClr val="0033CC"/>
                </a:solidFill>
              </a:rPr>
              <a:t>How can you be a more mindful consumer?</a:t>
            </a:r>
            <a:endParaRPr lang="en-US" sz="4800" dirty="0">
              <a:solidFill>
                <a:srgbClr val="0033CC"/>
              </a:solidFill>
            </a:endParaRPr>
          </a:p>
          <a:p>
            <a:endParaRPr lang="en-US" dirty="0"/>
          </a:p>
        </p:txBody>
      </p:sp>
      <p:pic>
        <p:nvPicPr>
          <p:cNvPr id="4" name="Picture 3" descr="C:\Users\ccase\AppData\Local\Microsoft\Windows\INetCache\IE\D39DTYV2\crossdove1[1].png"/>
          <p:cNvPicPr/>
          <p:nvPr/>
        </p:nvPicPr>
        <p:blipFill>
          <a:blip r:embed="rId2" cstate="print">
            <a:extLst>
              <a:ext uri="{BEBA8EAE-BF5A-486C-A8C5-ECC9F3942E4B}">
                <a14:imgProps xmlns:a14="http://schemas.microsoft.com/office/drawing/2010/main">
                  <a14:imgLayer r:embed="rId3">
                    <a14:imgEffect>
                      <a14:brightnessContrast bright="4000" contrast="4000"/>
                    </a14:imgEffect>
                  </a14:imgLayer>
                </a14:imgProps>
              </a:ext>
              <a:ext uri="{28A0092B-C50C-407E-A947-70E740481C1C}">
                <a14:useLocalDpi xmlns:a14="http://schemas.microsoft.com/office/drawing/2010/main" val="0"/>
              </a:ext>
            </a:extLst>
          </a:blip>
          <a:srcRect/>
          <a:stretch>
            <a:fillRect/>
          </a:stretch>
        </p:blipFill>
        <p:spPr bwMode="auto">
          <a:xfrm>
            <a:off x="7010400" y="762000"/>
            <a:ext cx="1254368" cy="1752600"/>
          </a:xfrm>
          <a:prstGeom prst="rect">
            <a:avLst/>
          </a:prstGeom>
          <a:noFill/>
          <a:ln>
            <a:noFill/>
          </a:ln>
          <a:effectLst>
            <a:outerShdw blurRad="50800" dist="50800" dir="5400000" algn="ctr" rotWithShape="0">
              <a:srgbClr val="000000">
                <a:alpha val="5000"/>
              </a:srgbClr>
            </a:outerShdw>
          </a:effectLst>
        </p:spPr>
      </p:pic>
      <p:sp>
        <p:nvSpPr>
          <p:cNvPr id="5" name="TextBox 4"/>
          <p:cNvSpPr txBox="1"/>
          <p:nvPr/>
        </p:nvSpPr>
        <p:spPr>
          <a:xfrm>
            <a:off x="6324600" y="76199"/>
            <a:ext cx="2655277" cy="276999"/>
          </a:xfrm>
          <a:prstGeom prst="rect">
            <a:avLst/>
          </a:prstGeom>
          <a:noFill/>
        </p:spPr>
        <p:txBody>
          <a:bodyPr wrap="square" rtlCol="0">
            <a:spAutoFit/>
          </a:bodyPr>
          <a:lstStyle/>
          <a:p>
            <a:r>
              <a:rPr lang="en-US" sz="1200" dirty="0" smtClean="0"/>
              <a:t>Session 4: Our Global Church</a:t>
            </a:r>
            <a:endParaRPr lang="en-US" sz="1200" dirty="0"/>
          </a:p>
        </p:txBody>
      </p:sp>
    </p:spTree>
    <p:extLst>
      <p:ext uri="{BB962C8B-B14F-4D97-AF65-F5344CB8AC3E}">
        <p14:creationId xmlns:p14="http://schemas.microsoft.com/office/powerpoint/2010/main" val="2052925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1692" y="762000"/>
            <a:ext cx="8763000" cy="5509200"/>
          </a:xfrm>
          <a:prstGeom prst="rect">
            <a:avLst/>
          </a:prstGeom>
        </p:spPr>
        <p:txBody>
          <a:bodyPr wrap="square">
            <a:spAutoFit/>
          </a:bodyPr>
          <a:lstStyle/>
          <a:p>
            <a:r>
              <a:rPr lang="en-US" sz="3200" dirty="0"/>
              <a:t>Lord, give us </a:t>
            </a:r>
            <a:r>
              <a:rPr lang="en-US" sz="3200" i="1" dirty="0"/>
              <a:t>counsel</a:t>
            </a:r>
            <a:r>
              <a:rPr lang="en-US" sz="3200" dirty="0"/>
              <a:t> to make decisions that will </a:t>
            </a:r>
            <a:r>
              <a:rPr lang="en-US" sz="3200" dirty="0" smtClean="0"/>
              <a:t>lead </a:t>
            </a:r>
            <a:r>
              <a:rPr lang="en-US" sz="3200" dirty="0"/>
              <a:t>us closer to you.</a:t>
            </a:r>
          </a:p>
          <a:p>
            <a:r>
              <a:rPr lang="en-US" sz="3200" dirty="0"/>
              <a:t>Lord, give us </a:t>
            </a:r>
            <a:r>
              <a:rPr lang="en-US" sz="3200" i="1" dirty="0"/>
              <a:t>fortitude</a:t>
            </a:r>
            <a:r>
              <a:rPr lang="en-US" sz="3200" dirty="0"/>
              <a:t> that we may spread </a:t>
            </a:r>
            <a:r>
              <a:rPr lang="en-US" sz="3200" dirty="0" smtClean="0"/>
              <a:t>the </a:t>
            </a:r>
            <a:r>
              <a:rPr lang="en-US" sz="3200" dirty="0"/>
              <a:t>good news with joy, enthusiasm and love </a:t>
            </a:r>
          </a:p>
          <a:p>
            <a:r>
              <a:rPr lang="en-US" sz="3200" dirty="0"/>
              <a:t>and travel the journey simply, freely </a:t>
            </a:r>
          </a:p>
          <a:p>
            <a:r>
              <a:rPr lang="en-US" sz="3200" dirty="0"/>
              <a:t>and with a vision rooted in you….</a:t>
            </a:r>
          </a:p>
          <a:p>
            <a:r>
              <a:rPr lang="en-US" sz="3200" dirty="0" smtClean="0"/>
              <a:t>Lord</a:t>
            </a:r>
            <a:r>
              <a:rPr lang="en-US" sz="3200" dirty="0"/>
              <a:t>, give us </a:t>
            </a:r>
            <a:r>
              <a:rPr lang="en-US" sz="3200" i="1" dirty="0"/>
              <a:t>knowledge</a:t>
            </a:r>
            <a:r>
              <a:rPr lang="en-US" sz="3200" dirty="0"/>
              <a:t> to believe </a:t>
            </a:r>
            <a:endParaRPr lang="en-US" sz="3200" dirty="0" smtClean="0"/>
          </a:p>
          <a:p>
            <a:r>
              <a:rPr lang="en-US" sz="3200" dirty="0" smtClean="0"/>
              <a:t>that whatever </a:t>
            </a:r>
            <a:r>
              <a:rPr lang="en-US" sz="3200" dirty="0"/>
              <a:t>we are at this moment </a:t>
            </a:r>
            <a:endParaRPr lang="en-US" sz="3200" dirty="0" smtClean="0"/>
          </a:p>
          <a:p>
            <a:r>
              <a:rPr lang="en-US" sz="3200" dirty="0" smtClean="0"/>
              <a:t>is </a:t>
            </a:r>
            <a:r>
              <a:rPr lang="en-US" sz="3200" dirty="0"/>
              <a:t>planned by you </a:t>
            </a:r>
            <a:r>
              <a:rPr lang="en-US" sz="3200" dirty="0" smtClean="0"/>
              <a:t>and </a:t>
            </a:r>
            <a:r>
              <a:rPr lang="en-US" sz="3200" dirty="0"/>
              <a:t>that the seeds of your life will grow in us.</a:t>
            </a:r>
          </a:p>
        </p:txBody>
      </p:sp>
      <p:pic>
        <p:nvPicPr>
          <p:cNvPr id="3" name="Picture 2" descr="C:\Users\ccase\AppData\Local\Microsoft\Windows\INetCache\IE\D39DTYV2\crossdove1[1].png"/>
          <p:cNvPicPr/>
          <p:nvPr/>
        </p:nvPicPr>
        <p:blipFill>
          <a:blip r:embed="rId2" cstate="print">
            <a:extLst>
              <a:ext uri="{BEBA8EAE-BF5A-486C-A8C5-ECC9F3942E4B}">
                <a14:imgProps xmlns:a14="http://schemas.microsoft.com/office/drawing/2010/main">
                  <a14:imgLayer r:embed="rId3">
                    <a14:imgEffect>
                      <a14:brightnessContrast bright="4000" contrast="4000"/>
                    </a14:imgEffect>
                  </a14:imgLayer>
                </a14:imgProps>
              </a:ext>
              <a:ext uri="{28A0092B-C50C-407E-A947-70E740481C1C}">
                <a14:useLocalDpi xmlns:a14="http://schemas.microsoft.com/office/drawing/2010/main" val="0"/>
              </a:ext>
            </a:extLst>
          </a:blip>
          <a:srcRect/>
          <a:stretch>
            <a:fillRect/>
          </a:stretch>
        </p:blipFill>
        <p:spPr bwMode="auto">
          <a:xfrm>
            <a:off x="7696200" y="2362200"/>
            <a:ext cx="1066800" cy="1409700"/>
          </a:xfrm>
          <a:prstGeom prst="rect">
            <a:avLst/>
          </a:prstGeom>
          <a:noFill/>
          <a:ln>
            <a:noFill/>
          </a:ln>
          <a:effectLst>
            <a:outerShdw blurRad="50800" dist="50800" dir="5400000" algn="ctr" rotWithShape="0">
              <a:srgbClr val="000000">
                <a:alpha val="5000"/>
              </a:srgbClr>
            </a:outerShdw>
          </a:effectLst>
        </p:spPr>
      </p:pic>
      <p:sp>
        <p:nvSpPr>
          <p:cNvPr id="4" name="TextBox 3"/>
          <p:cNvSpPr txBox="1"/>
          <p:nvPr/>
        </p:nvSpPr>
        <p:spPr>
          <a:xfrm>
            <a:off x="7151077" y="76199"/>
            <a:ext cx="1524000" cy="276999"/>
          </a:xfrm>
          <a:prstGeom prst="rect">
            <a:avLst/>
          </a:prstGeom>
          <a:noFill/>
        </p:spPr>
        <p:txBody>
          <a:bodyPr wrap="square" rtlCol="0">
            <a:spAutoFit/>
          </a:bodyPr>
          <a:lstStyle/>
          <a:p>
            <a:r>
              <a:rPr lang="en-US" sz="1200" dirty="0" smtClean="0"/>
              <a:t>Opening Prayer 2</a:t>
            </a:r>
            <a:endParaRPr lang="en-US" sz="1200" dirty="0"/>
          </a:p>
        </p:txBody>
      </p:sp>
    </p:spTree>
    <p:extLst>
      <p:ext uri="{BB962C8B-B14F-4D97-AF65-F5344CB8AC3E}">
        <p14:creationId xmlns:p14="http://schemas.microsoft.com/office/powerpoint/2010/main" val="42620885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53198"/>
            <a:ext cx="8229600" cy="5794248"/>
          </a:xfrm>
        </p:spPr>
        <p:txBody>
          <a:bodyPr>
            <a:normAutofit fontScale="25000" lnSpcReduction="20000"/>
          </a:bodyPr>
          <a:lstStyle/>
          <a:p>
            <a:pPr marL="0" indent="0">
              <a:buNone/>
            </a:pPr>
            <a:r>
              <a:rPr lang="en-US" sz="11200" dirty="0">
                <a:solidFill>
                  <a:srgbClr val="0033CC"/>
                </a:solidFill>
              </a:rPr>
              <a:t>+  In the name of the Father, and of the Son, and of the Holy Spirit ... </a:t>
            </a:r>
          </a:p>
          <a:p>
            <a:pPr marL="0" indent="0">
              <a:buNone/>
            </a:pPr>
            <a:r>
              <a:rPr lang="en-US" sz="12800" dirty="0">
                <a:solidFill>
                  <a:srgbClr val="0033CC"/>
                </a:solidFill>
              </a:rPr>
              <a:t>Loving and gracious God,</a:t>
            </a:r>
          </a:p>
          <a:p>
            <a:pPr marL="0" indent="0">
              <a:buNone/>
            </a:pPr>
            <a:r>
              <a:rPr lang="en-US" sz="12800" dirty="0">
                <a:solidFill>
                  <a:srgbClr val="0033CC"/>
                </a:solidFill>
              </a:rPr>
              <a:t>When the obedient widow had given her family’s </a:t>
            </a:r>
            <a:r>
              <a:rPr lang="en-US" sz="12800" dirty="0" smtClean="0">
                <a:solidFill>
                  <a:srgbClr val="0033CC"/>
                </a:solidFill>
              </a:rPr>
              <a:t>last </a:t>
            </a:r>
            <a:r>
              <a:rPr lang="en-US" sz="12800" dirty="0">
                <a:solidFill>
                  <a:srgbClr val="0033CC"/>
                </a:solidFill>
              </a:rPr>
              <a:t>bit of flour to Elijah,</a:t>
            </a:r>
          </a:p>
          <a:p>
            <a:pPr marL="0" indent="0">
              <a:buNone/>
            </a:pPr>
            <a:r>
              <a:rPr lang="en-US" sz="12800" dirty="0">
                <a:solidFill>
                  <a:srgbClr val="0033CC"/>
                </a:solidFill>
              </a:rPr>
              <a:t>You fed them.</a:t>
            </a:r>
          </a:p>
          <a:p>
            <a:pPr marL="0" indent="0">
              <a:buNone/>
            </a:pPr>
            <a:r>
              <a:rPr lang="en-US" sz="12800" dirty="0">
                <a:solidFill>
                  <a:srgbClr val="0033CC"/>
                </a:solidFill>
              </a:rPr>
              <a:t>When you called your sons and daughters out of bondage</a:t>
            </a:r>
            <a:r>
              <a:rPr lang="en-US" sz="12800" dirty="0" smtClean="0">
                <a:solidFill>
                  <a:srgbClr val="0033CC"/>
                </a:solidFill>
              </a:rPr>
              <a:t>, You </a:t>
            </a:r>
            <a:r>
              <a:rPr lang="en-US" sz="12800" dirty="0">
                <a:solidFill>
                  <a:srgbClr val="0033CC"/>
                </a:solidFill>
              </a:rPr>
              <a:t>fed them.</a:t>
            </a:r>
          </a:p>
          <a:p>
            <a:pPr marL="0" indent="0">
              <a:buNone/>
            </a:pPr>
            <a:r>
              <a:rPr lang="en-US" sz="12800" dirty="0">
                <a:solidFill>
                  <a:srgbClr val="0033CC"/>
                </a:solidFill>
              </a:rPr>
              <a:t>When faced with the hunger of the 5,000,</a:t>
            </a:r>
          </a:p>
          <a:p>
            <a:pPr marL="0" indent="0">
              <a:buNone/>
            </a:pPr>
            <a:r>
              <a:rPr lang="en-US" sz="12800" dirty="0">
                <a:solidFill>
                  <a:srgbClr val="0033CC"/>
                </a:solidFill>
              </a:rPr>
              <a:t>With nothing save a few gracious handfuls offered up by a child</a:t>
            </a:r>
            <a:r>
              <a:rPr lang="en-US" sz="12800" dirty="0" smtClean="0">
                <a:solidFill>
                  <a:srgbClr val="0033CC"/>
                </a:solidFill>
              </a:rPr>
              <a:t>, You </a:t>
            </a:r>
            <a:r>
              <a:rPr lang="en-US" sz="12800" dirty="0">
                <a:solidFill>
                  <a:srgbClr val="0033CC"/>
                </a:solidFill>
              </a:rPr>
              <a:t>fed </a:t>
            </a:r>
            <a:r>
              <a:rPr lang="en-US" sz="12800" dirty="0" smtClean="0">
                <a:solidFill>
                  <a:srgbClr val="0033CC"/>
                </a:solidFill>
              </a:rPr>
              <a:t>them…</a:t>
            </a:r>
            <a:endParaRPr lang="en-US" sz="12800" dirty="0">
              <a:solidFill>
                <a:srgbClr val="0033CC"/>
              </a:solidFill>
            </a:endParaRPr>
          </a:p>
          <a:p>
            <a:endParaRPr lang="en-US" dirty="0"/>
          </a:p>
        </p:txBody>
      </p:sp>
      <p:pic>
        <p:nvPicPr>
          <p:cNvPr id="4" name="Picture 3" descr="C:\Users\ccase\AppData\Local\Microsoft\Windows\INetCache\IE\D39DTYV2\crossdove1[1].png"/>
          <p:cNvPicPr/>
          <p:nvPr/>
        </p:nvPicPr>
        <p:blipFill>
          <a:blip r:embed="rId2" cstate="print">
            <a:extLst>
              <a:ext uri="{BEBA8EAE-BF5A-486C-A8C5-ECC9F3942E4B}">
                <a14:imgProps xmlns:a14="http://schemas.microsoft.com/office/drawing/2010/main">
                  <a14:imgLayer r:embed="rId3">
                    <a14:imgEffect>
                      <a14:brightnessContrast bright="4000" contrast="4000"/>
                    </a14:imgEffect>
                  </a14:imgLayer>
                </a14:imgProps>
              </a:ext>
              <a:ext uri="{28A0092B-C50C-407E-A947-70E740481C1C}">
                <a14:useLocalDpi xmlns:a14="http://schemas.microsoft.com/office/drawing/2010/main" val="0"/>
              </a:ext>
            </a:extLst>
          </a:blip>
          <a:srcRect/>
          <a:stretch>
            <a:fillRect/>
          </a:stretch>
        </p:blipFill>
        <p:spPr bwMode="auto">
          <a:xfrm>
            <a:off x="7772400" y="2567354"/>
            <a:ext cx="762000" cy="1143000"/>
          </a:xfrm>
          <a:prstGeom prst="rect">
            <a:avLst/>
          </a:prstGeom>
          <a:noFill/>
          <a:ln>
            <a:noFill/>
          </a:ln>
          <a:effectLst>
            <a:outerShdw blurRad="50800" dist="50800" dir="5400000" algn="ctr" rotWithShape="0">
              <a:srgbClr val="000000">
                <a:alpha val="5000"/>
              </a:srgbClr>
            </a:outerShdw>
          </a:effectLst>
        </p:spPr>
      </p:pic>
      <p:sp>
        <p:nvSpPr>
          <p:cNvPr id="5" name="TextBox 4"/>
          <p:cNvSpPr txBox="1"/>
          <p:nvPr/>
        </p:nvSpPr>
        <p:spPr>
          <a:xfrm>
            <a:off x="6324600" y="76199"/>
            <a:ext cx="2655277" cy="276999"/>
          </a:xfrm>
          <a:prstGeom prst="rect">
            <a:avLst/>
          </a:prstGeom>
          <a:noFill/>
        </p:spPr>
        <p:txBody>
          <a:bodyPr wrap="square" rtlCol="0">
            <a:spAutoFit/>
          </a:bodyPr>
          <a:lstStyle/>
          <a:p>
            <a:r>
              <a:rPr lang="en-US" sz="1200" dirty="0" smtClean="0"/>
              <a:t>Session 4: Our Global Church</a:t>
            </a:r>
            <a:endParaRPr lang="en-US" sz="1200" dirty="0"/>
          </a:p>
        </p:txBody>
      </p:sp>
    </p:spTree>
    <p:extLst>
      <p:ext uri="{BB962C8B-B14F-4D97-AF65-F5344CB8AC3E}">
        <p14:creationId xmlns:p14="http://schemas.microsoft.com/office/powerpoint/2010/main" val="3113298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530352"/>
            <a:ext cx="8183880" cy="5337048"/>
          </a:xfrm>
        </p:spPr>
        <p:txBody>
          <a:bodyPr>
            <a:normAutofit fontScale="40000" lnSpcReduction="20000"/>
          </a:bodyPr>
          <a:lstStyle/>
          <a:p>
            <a:pPr marL="0" indent="0">
              <a:buNone/>
            </a:pPr>
            <a:r>
              <a:rPr lang="en-US" sz="9600" dirty="0">
                <a:solidFill>
                  <a:srgbClr val="0033CC"/>
                </a:solidFill>
              </a:rPr>
              <a:t>Time and again, you have foreshadowed the bread of salvation</a:t>
            </a:r>
          </a:p>
          <a:p>
            <a:pPr marL="0" indent="0">
              <a:buNone/>
            </a:pPr>
            <a:r>
              <a:rPr lang="en-US" sz="9600" dirty="0">
                <a:solidFill>
                  <a:srgbClr val="0033CC"/>
                </a:solidFill>
              </a:rPr>
              <a:t>By nourishing us with the bread of this </a:t>
            </a:r>
            <a:r>
              <a:rPr lang="en-US" sz="9600" dirty="0" smtClean="0">
                <a:solidFill>
                  <a:srgbClr val="0033CC"/>
                </a:solidFill>
              </a:rPr>
              <a:t>world.</a:t>
            </a:r>
          </a:p>
          <a:p>
            <a:pPr marL="0" indent="0">
              <a:buNone/>
            </a:pPr>
            <a:r>
              <a:rPr lang="en-US" sz="9600" dirty="0">
                <a:solidFill>
                  <a:srgbClr val="0033CC"/>
                </a:solidFill>
              </a:rPr>
              <a:t>Lord, you filled the fishermen’s nets to bursting.  Fill us to bursting.</a:t>
            </a:r>
          </a:p>
          <a:p>
            <a:pPr marL="0" indent="0">
              <a:buNone/>
            </a:pPr>
            <a:r>
              <a:rPr lang="en-US" sz="9600" dirty="0">
                <a:solidFill>
                  <a:srgbClr val="0033CC"/>
                </a:solidFill>
              </a:rPr>
              <a:t>Fill us with compassion for our sisters and </a:t>
            </a:r>
            <a:r>
              <a:rPr lang="en-US" sz="9600" dirty="0" smtClean="0">
                <a:solidFill>
                  <a:srgbClr val="0033CC"/>
                </a:solidFill>
              </a:rPr>
              <a:t>brothers...</a:t>
            </a:r>
            <a:endParaRPr lang="en-US" sz="9600" dirty="0">
              <a:solidFill>
                <a:srgbClr val="0033CC"/>
              </a:solidFill>
            </a:endParaRPr>
          </a:p>
          <a:p>
            <a:pPr marL="0" indent="0">
              <a:buNone/>
            </a:pPr>
            <a:endParaRPr lang="en-US" sz="9600" dirty="0">
              <a:solidFill>
                <a:srgbClr val="0033CC"/>
              </a:solidFill>
            </a:endParaRPr>
          </a:p>
          <a:p>
            <a:endParaRPr lang="en-US" dirty="0"/>
          </a:p>
        </p:txBody>
      </p:sp>
    </p:spTree>
    <p:extLst>
      <p:ext uri="{BB962C8B-B14F-4D97-AF65-F5344CB8AC3E}">
        <p14:creationId xmlns:p14="http://schemas.microsoft.com/office/powerpoint/2010/main" val="37274986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183880" cy="5794248"/>
          </a:xfrm>
        </p:spPr>
        <p:txBody>
          <a:bodyPr>
            <a:normAutofit fontScale="25000" lnSpcReduction="20000"/>
          </a:bodyPr>
          <a:lstStyle/>
          <a:p>
            <a:pPr marL="0" indent="0">
              <a:buNone/>
            </a:pPr>
            <a:r>
              <a:rPr lang="en-US" sz="11200" dirty="0" smtClean="0">
                <a:solidFill>
                  <a:srgbClr val="0033CC"/>
                </a:solidFill>
              </a:rPr>
              <a:t>…</a:t>
            </a:r>
            <a:r>
              <a:rPr lang="en-US" sz="12800" dirty="0" smtClean="0">
                <a:solidFill>
                  <a:srgbClr val="0033CC"/>
                </a:solidFill>
              </a:rPr>
              <a:t>Fill </a:t>
            </a:r>
            <a:r>
              <a:rPr lang="en-US" sz="12800" dirty="0">
                <a:solidFill>
                  <a:srgbClr val="0033CC"/>
                </a:solidFill>
              </a:rPr>
              <a:t>us with the grace that pours forth from your loving heart.</a:t>
            </a:r>
          </a:p>
          <a:p>
            <a:pPr marL="0" indent="0">
              <a:buNone/>
            </a:pPr>
            <a:r>
              <a:rPr lang="en-US" sz="12800" dirty="0">
                <a:solidFill>
                  <a:srgbClr val="0033CC"/>
                </a:solidFill>
              </a:rPr>
              <a:t>Fill us with obedience to your last commandments:</a:t>
            </a:r>
          </a:p>
          <a:p>
            <a:pPr marL="0" indent="0">
              <a:buNone/>
            </a:pPr>
            <a:r>
              <a:rPr lang="en-US" sz="12800" dirty="0">
                <a:solidFill>
                  <a:srgbClr val="0033CC"/>
                </a:solidFill>
              </a:rPr>
              <a:t>To go forth into the world</a:t>
            </a:r>
          </a:p>
          <a:p>
            <a:pPr marL="0" indent="0">
              <a:buNone/>
            </a:pPr>
            <a:r>
              <a:rPr lang="en-US" sz="12800" dirty="0">
                <a:solidFill>
                  <a:srgbClr val="0033CC"/>
                </a:solidFill>
              </a:rPr>
              <a:t>To do for others as you have done for us</a:t>
            </a:r>
          </a:p>
          <a:p>
            <a:pPr marL="0" indent="0">
              <a:buNone/>
            </a:pPr>
            <a:r>
              <a:rPr lang="en-US" sz="12800" dirty="0">
                <a:solidFill>
                  <a:srgbClr val="0033CC"/>
                </a:solidFill>
              </a:rPr>
              <a:t>To feed your sheep.</a:t>
            </a:r>
          </a:p>
          <a:p>
            <a:pPr marL="0" indent="0">
              <a:buNone/>
            </a:pPr>
            <a:r>
              <a:rPr lang="en-US" sz="12800" dirty="0">
                <a:solidFill>
                  <a:srgbClr val="0033CC"/>
                </a:solidFill>
              </a:rPr>
              <a:t>So many are hungry</a:t>
            </a:r>
            <a:r>
              <a:rPr lang="en-US" sz="12800" dirty="0" smtClean="0">
                <a:solidFill>
                  <a:srgbClr val="0033CC"/>
                </a:solidFill>
              </a:rPr>
              <a:t>, And </a:t>
            </a:r>
            <a:r>
              <a:rPr lang="en-US" sz="12800" dirty="0">
                <a:solidFill>
                  <a:srgbClr val="0033CC"/>
                </a:solidFill>
              </a:rPr>
              <a:t>we are hungry too</a:t>
            </a:r>
            <a:r>
              <a:rPr lang="en-US" sz="12800" dirty="0" smtClean="0">
                <a:solidFill>
                  <a:srgbClr val="0033CC"/>
                </a:solidFill>
              </a:rPr>
              <a:t>. In </a:t>
            </a:r>
            <a:r>
              <a:rPr lang="en-US" sz="12800" dirty="0">
                <a:solidFill>
                  <a:srgbClr val="0033CC"/>
                </a:solidFill>
              </a:rPr>
              <a:t>our weariness, our complacency, our cynicism</a:t>
            </a:r>
            <a:r>
              <a:rPr lang="en-US" sz="12800" dirty="0" smtClean="0">
                <a:solidFill>
                  <a:srgbClr val="0033CC"/>
                </a:solidFill>
              </a:rPr>
              <a:t>, We </a:t>
            </a:r>
            <a:r>
              <a:rPr lang="en-US" sz="12800" dirty="0">
                <a:solidFill>
                  <a:srgbClr val="0033CC"/>
                </a:solidFill>
              </a:rPr>
              <a:t>have grown hungry for your compassionate spirit</a:t>
            </a:r>
            <a:r>
              <a:rPr lang="en-US" sz="12800" dirty="0" smtClean="0">
                <a:solidFill>
                  <a:srgbClr val="0033CC"/>
                </a:solidFill>
              </a:rPr>
              <a:t>. Fill </a:t>
            </a:r>
            <a:r>
              <a:rPr lang="en-US" sz="12800" dirty="0">
                <a:solidFill>
                  <a:srgbClr val="0033CC"/>
                </a:solidFill>
              </a:rPr>
              <a:t>us to bursting</a:t>
            </a:r>
            <a:r>
              <a:rPr lang="en-US" sz="12800" dirty="0" smtClean="0">
                <a:solidFill>
                  <a:srgbClr val="0033CC"/>
                </a:solidFill>
              </a:rPr>
              <a:t>. Amen</a:t>
            </a:r>
            <a:r>
              <a:rPr lang="en-US" sz="12800" dirty="0">
                <a:solidFill>
                  <a:srgbClr val="0033CC"/>
                </a:solidFill>
              </a:rPr>
              <a:t>.  +</a:t>
            </a:r>
          </a:p>
          <a:p>
            <a:endParaRPr lang="en-US" dirty="0"/>
          </a:p>
        </p:txBody>
      </p:sp>
      <p:pic>
        <p:nvPicPr>
          <p:cNvPr id="4" name="Picture 3" descr="C:\Users\ccase\AppData\Local\Microsoft\Windows\INetCache\IE\D39DTYV2\crossdove1[1].png"/>
          <p:cNvPicPr/>
          <p:nvPr/>
        </p:nvPicPr>
        <p:blipFill>
          <a:blip r:embed="rId2" cstate="print">
            <a:extLst>
              <a:ext uri="{BEBA8EAE-BF5A-486C-A8C5-ECC9F3942E4B}">
                <a14:imgProps xmlns:a14="http://schemas.microsoft.com/office/drawing/2010/main">
                  <a14:imgLayer r:embed="rId3">
                    <a14:imgEffect>
                      <a14:brightnessContrast bright="4000" contrast="4000"/>
                    </a14:imgEffect>
                  </a14:imgLayer>
                </a14:imgProps>
              </a:ext>
              <a:ext uri="{28A0092B-C50C-407E-A947-70E740481C1C}">
                <a14:useLocalDpi xmlns:a14="http://schemas.microsoft.com/office/drawing/2010/main" val="0"/>
              </a:ext>
            </a:extLst>
          </a:blip>
          <a:srcRect/>
          <a:stretch>
            <a:fillRect/>
          </a:stretch>
        </p:blipFill>
        <p:spPr bwMode="auto">
          <a:xfrm>
            <a:off x="7543800" y="3048000"/>
            <a:ext cx="914400" cy="1295400"/>
          </a:xfrm>
          <a:prstGeom prst="rect">
            <a:avLst/>
          </a:prstGeom>
          <a:noFill/>
          <a:ln>
            <a:noFill/>
          </a:ln>
          <a:effectLst>
            <a:outerShdw blurRad="50800" dist="50800" dir="5400000" algn="ctr" rotWithShape="0">
              <a:srgbClr val="000000">
                <a:alpha val="5000"/>
              </a:srgbClr>
            </a:outerShdw>
          </a:effectLst>
        </p:spPr>
      </p:pic>
      <p:sp>
        <p:nvSpPr>
          <p:cNvPr id="5" name="TextBox 4"/>
          <p:cNvSpPr txBox="1"/>
          <p:nvPr/>
        </p:nvSpPr>
        <p:spPr>
          <a:xfrm>
            <a:off x="6324600" y="76199"/>
            <a:ext cx="2655277" cy="276999"/>
          </a:xfrm>
          <a:prstGeom prst="rect">
            <a:avLst/>
          </a:prstGeom>
          <a:noFill/>
        </p:spPr>
        <p:txBody>
          <a:bodyPr wrap="square" rtlCol="0">
            <a:spAutoFit/>
          </a:bodyPr>
          <a:lstStyle/>
          <a:p>
            <a:r>
              <a:rPr lang="en-US" sz="1200" dirty="0" smtClean="0"/>
              <a:t>Session 4: Our Global Church</a:t>
            </a:r>
            <a:endParaRPr lang="en-US" sz="1200" dirty="0"/>
          </a:p>
        </p:txBody>
      </p:sp>
    </p:spTree>
    <p:extLst>
      <p:ext uri="{BB962C8B-B14F-4D97-AF65-F5344CB8AC3E}">
        <p14:creationId xmlns:p14="http://schemas.microsoft.com/office/powerpoint/2010/main" val="2208164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25053" y="685800"/>
            <a:ext cx="6400800" cy="1905000"/>
          </a:xfrm>
        </p:spPr>
        <p:txBody>
          <a:bodyPr/>
          <a:lstStyle/>
          <a:p>
            <a:pPr marL="0" indent="0" algn="ctr">
              <a:buNone/>
            </a:pPr>
            <a:r>
              <a:rPr lang="en-US" sz="4200" b="1" dirty="0" smtClean="0">
                <a:solidFill>
                  <a:srgbClr val="0033CC"/>
                </a:solidFill>
              </a:rPr>
              <a:t>Living As Church</a:t>
            </a:r>
          </a:p>
          <a:p>
            <a:pPr marL="0" indent="0" algn="ctr">
              <a:buNone/>
            </a:pPr>
            <a:r>
              <a:rPr lang="en-US" sz="4200" b="1" dirty="0" smtClean="0">
                <a:solidFill>
                  <a:srgbClr val="0033CC"/>
                </a:solidFill>
              </a:rPr>
              <a:t>The Talk Show</a:t>
            </a:r>
          </a:p>
          <a:p>
            <a:pPr marL="0" indent="0">
              <a:buNone/>
            </a:pPr>
            <a:endParaRPr lang="en-US" dirty="0"/>
          </a:p>
        </p:txBody>
      </p:sp>
      <p:sp>
        <p:nvSpPr>
          <p:cNvPr id="4" name="TextBox 3"/>
          <p:cNvSpPr txBox="1"/>
          <p:nvPr/>
        </p:nvSpPr>
        <p:spPr>
          <a:xfrm>
            <a:off x="6324600" y="76199"/>
            <a:ext cx="2655277" cy="276999"/>
          </a:xfrm>
          <a:prstGeom prst="rect">
            <a:avLst/>
          </a:prstGeom>
          <a:noFill/>
        </p:spPr>
        <p:txBody>
          <a:bodyPr wrap="square" rtlCol="0">
            <a:spAutoFit/>
          </a:bodyPr>
          <a:lstStyle/>
          <a:p>
            <a:r>
              <a:rPr lang="en-US" sz="1200" dirty="0" smtClean="0"/>
              <a:t>Session 5: Living As Church </a:t>
            </a:r>
            <a:endParaRPr lang="en-US" sz="1200" dirty="0"/>
          </a:p>
        </p:txBody>
      </p:sp>
      <p:pic>
        <p:nvPicPr>
          <p:cNvPr id="5" name="Picture 4" descr="C:\Users\ccase\AppData\Local\Microsoft\Windows\INetCache\IE\D39DTYV2\crossdove1[1].png"/>
          <p:cNvPicPr/>
          <p:nvPr/>
        </p:nvPicPr>
        <p:blipFill>
          <a:blip r:embed="rId2" cstate="print">
            <a:extLst>
              <a:ext uri="{BEBA8EAE-BF5A-486C-A8C5-ECC9F3942E4B}">
                <a14:imgProps xmlns:a14="http://schemas.microsoft.com/office/drawing/2010/main">
                  <a14:imgLayer r:embed="rId3">
                    <a14:imgEffect>
                      <a14:brightnessContrast bright="4000" contrast="4000"/>
                    </a14:imgEffect>
                  </a14:imgLayer>
                </a14:imgProps>
              </a:ext>
              <a:ext uri="{28A0092B-C50C-407E-A947-70E740481C1C}">
                <a14:useLocalDpi xmlns:a14="http://schemas.microsoft.com/office/drawing/2010/main" val="0"/>
              </a:ext>
            </a:extLst>
          </a:blip>
          <a:srcRect/>
          <a:stretch>
            <a:fillRect/>
          </a:stretch>
        </p:blipFill>
        <p:spPr bwMode="auto">
          <a:xfrm>
            <a:off x="858253" y="685800"/>
            <a:ext cx="1066800" cy="1409700"/>
          </a:xfrm>
          <a:prstGeom prst="rect">
            <a:avLst/>
          </a:prstGeom>
          <a:noFill/>
          <a:ln>
            <a:noFill/>
          </a:ln>
          <a:effectLst>
            <a:outerShdw blurRad="50800" dist="50800" dir="5400000" algn="ctr" rotWithShape="0">
              <a:srgbClr val="000000">
                <a:alpha val="5000"/>
              </a:srgbClr>
            </a:outerShdw>
          </a:effectLst>
        </p:spPr>
      </p:pic>
      <p:pic>
        <p:nvPicPr>
          <p:cNvPr id="6146" name="Picture 2" descr="http://holdinholden.com/wp-content/uploads/2015/01/applause.jpg"/>
          <p:cNvPicPr>
            <a:picLocks noChangeAspect="1" noChangeArrowheads="1"/>
          </p:cNvPicPr>
          <p:nvPr/>
        </p:nvPicPr>
        <p:blipFill rotWithShape="1">
          <a:blip r:embed="rId4">
            <a:extLst>
              <a:ext uri="{28A0092B-C50C-407E-A947-70E740481C1C}">
                <a14:useLocalDpi xmlns:a14="http://schemas.microsoft.com/office/drawing/2010/main" val="0"/>
              </a:ext>
            </a:extLst>
          </a:blip>
          <a:srcRect t="13708" b="28588"/>
          <a:stretch/>
        </p:blipFill>
        <p:spPr bwMode="auto">
          <a:xfrm>
            <a:off x="842211" y="2514600"/>
            <a:ext cx="7474992" cy="2875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65232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530352"/>
            <a:ext cx="8183880" cy="5260848"/>
          </a:xfrm>
        </p:spPr>
        <p:txBody>
          <a:bodyPr>
            <a:normAutofit/>
          </a:bodyPr>
          <a:lstStyle/>
          <a:p>
            <a:pPr marL="0" lvl="0" indent="0">
              <a:buNone/>
            </a:pPr>
            <a:r>
              <a:rPr lang="en-US" sz="4200" b="1" i="1" dirty="0" smtClean="0">
                <a:solidFill>
                  <a:srgbClr val="0033CC"/>
                </a:solidFill>
              </a:rPr>
              <a:t>YOUR TURN: </a:t>
            </a:r>
          </a:p>
          <a:p>
            <a:pPr marL="0" lvl="0" indent="0">
              <a:buNone/>
            </a:pPr>
            <a:endParaRPr lang="en-US" i="1" dirty="0" smtClean="0"/>
          </a:p>
          <a:p>
            <a:pPr marL="0" lvl="0" indent="0">
              <a:buNone/>
            </a:pPr>
            <a:r>
              <a:rPr lang="en-US" sz="3000" i="1" dirty="0" smtClean="0">
                <a:solidFill>
                  <a:srgbClr val="C00000"/>
                </a:solidFill>
              </a:rPr>
              <a:t>How </a:t>
            </a:r>
            <a:r>
              <a:rPr lang="en-US" sz="3000" i="1" dirty="0">
                <a:solidFill>
                  <a:srgbClr val="C00000"/>
                </a:solidFill>
              </a:rPr>
              <a:t>might YOU use </a:t>
            </a:r>
            <a:endParaRPr lang="en-US" sz="3000" i="1" dirty="0" smtClean="0">
              <a:solidFill>
                <a:srgbClr val="C00000"/>
              </a:solidFill>
            </a:endParaRPr>
          </a:p>
          <a:p>
            <a:pPr marL="0" lvl="0" indent="0">
              <a:buNone/>
            </a:pPr>
            <a:r>
              <a:rPr lang="en-US" sz="3000" i="1" dirty="0">
                <a:solidFill>
                  <a:srgbClr val="C00000"/>
                </a:solidFill>
              </a:rPr>
              <a:t>	</a:t>
            </a:r>
            <a:r>
              <a:rPr lang="en-US" sz="3000" i="1" dirty="0" smtClean="0">
                <a:solidFill>
                  <a:srgbClr val="C00000"/>
                </a:solidFill>
              </a:rPr>
              <a:t>	your </a:t>
            </a:r>
            <a:r>
              <a:rPr lang="en-US" sz="3000" i="1" dirty="0">
                <a:solidFill>
                  <a:srgbClr val="C00000"/>
                </a:solidFill>
              </a:rPr>
              <a:t>Gifts of the Holy Spirit </a:t>
            </a:r>
            <a:endParaRPr lang="en-US" sz="3000" i="1" dirty="0" smtClean="0">
              <a:solidFill>
                <a:srgbClr val="C00000"/>
              </a:solidFill>
            </a:endParaRPr>
          </a:p>
          <a:p>
            <a:pPr marL="0" lvl="0" indent="0">
              <a:buNone/>
            </a:pPr>
            <a:r>
              <a:rPr lang="en-US" sz="3000" i="1" dirty="0" smtClean="0">
                <a:solidFill>
                  <a:srgbClr val="C00000"/>
                </a:solidFill>
              </a:rPr>
              <a:t>…in </a:t>
            </a:r>
            <a:r>
              <a:rPr lang="en-US" sz="3000" i="1" dirty="0">
                <a:solidFill>
                  <a:srgbClr val="C00000"/>
                </a:solidFill>
              </a:rPr>
              <a:t>the </a:t>
            </a:r>
            <a:r>
              <a:rPr lang="en-US" sz="3000" i="1" dirty="0" smtClean="0">
                <a:solidFill>
                  <a:srgbClr val="C00000"/>
                </a:solidFill>
              </a:rPr>
              <a:t>parish,</a:t>
            </a:r>
            <a:endParaRPr lang="en-US" sz="3000" dirty="0">
              <a:solidFill>
                <a:srgbClr val="C00000"/>
              </a:solidFill>
            </a:endParaRPr>
          </a:p>
          <a:p>
            <a:pPr marL="347472" lvl="1" indent="0">
              <a:buNone/>
            </a:pPr>
            <a:r>
              <a:rPr lang="en-US" sz="3000" i="1" dirty="0" smtClean="0">
                <a:solidFill>
                  <a:srgbClr val="C00000"/>
                </a:solidFill>
              </a:rPr>
              <a:t>…with </a:t>
            </a:r>
            <a:r>
              <a:rPr lang="en-US" sz="3000" i="1" dirty="0">
                <a:solidFill>
                  <a:srgbClr val="C00000"/>
                </a:solidFill>
              </a:rPr>
              <a:t>your peers, </a:t>
            </a:r>
            <a:endParaRPr lang="en-US" sz="3000" dirty="0">
              <a:solidFill>
                <a:srgbClr val="C00000"/>
              </a:solidFill>
            </a:endParaRPr>
          </a:p>
          <a:p>
            <a:pPr marL="603504" lvl="2" indent="0">
              <a:buNone/>
            </a:pPr>
            <a:r>
              <a:rPr lang="en-US" sz="3000" i="1" dirty="0" smtClean="0">
                <a:solidFill>
                  <a:srgbClr val="C00000"/>
                </a:solidFill>
              </a:rPr>
              <a:t>…in </a:t>
            </a:r>
            <a:r>
              <a:rPr lang="en-US" sz="3000" i="1" dirty="0">
                <a:solidFill>
                  <a:srgbClr val="C00000"/>
                </a:solidFill>
              </a:rPr>
              <a:t>your families, </a:t>
            </a:r>
            <a:endParaRPr lang="en-US" sz="3000" dirty="0">
              <a:solidFill>
                <a:srgbClr val="C00000"/>
              </a:solidFill>
            </a:endParaRPr>
          </a:p>
          <a:p>
            <a:pPr marL="603504" lvl="2" indent="0">
              <a:buNone/>
            </a:pPr>
            <a:r>
              <a:rPr lang="en-US" sz="3000" i="1" dirty="0" smtClean="0">
                <a:solidFill>
                  <a:srgbClr val="C00000"/>
                </a:solidFill>
              </a:rPr>
              <a:t>	…in </a:t>
            </a:r>
            <a:r>
              <a:rPr lang="en-US" sz="3000" i="1" dirty="0">
                <a:solidFill>
                  <a:srgbClr val="C00000"/>
                </a:solidFill>
              </a:rPr>
              <a:t>our neighborhoods </a:t>
            </a:r>
            <a:endParaRPr lang="en-US" sz="3000" i="1" dirty="0" smtClean="0">
              <a:solidFill>
                <a:srgbClr val="C00000"/>
              </a:solidFill>
            </a:endParaRPr>
          </a:p>
          <a:p>
            <a:pPr marL="603504" lvl="2" indent="0">
              <a:buNone/>
            </a:pPr>
            <a:r>
              <a:rPr lang="en-US" sz="3000" i="1" dirty="0">
                <a:solidFill>
                  <a:srgbClr val="C00000"/>
                </a:solidFill>
              </a:rPr>
              <a:t>	</a:t>
            </a:r>
            <a:r>
              <a:rPr lang="en-US" sz="3000" i="1" dirty="0" smtClean="0">
                <a:solidFill>
                  <a:srgbClr val="C00000"/>
                </a:solidFill>
              </a:rPr>
              <a:t>	and </a:t>
            </a:r>
            <a:r>
              <a:rPr lang="en-US" sz="3000" i="1" dirty="0">
                <a:solidFill>
                  <a:srgbClr val="C00000"/>
                </a:solidFill>
              </a:rPr>
              <a:t>other communities</a:t>
            </a:r>
            <a:endParaRPr lang="en-US" sz="3000" dirty="0">
              <a:solidFill>
                <a:srgbClr val="C00000"/>
              </a:solidFill>
            </a:endParaRPr>
          </a:p>
          <a:p>
            <a:pPr marL="1097280" lvl="4" indent="0">
              <a:buNone/>
            </a:pPr>
            <a:r>
              <a:rPr lang="en-US" sz="3000" i="1" dirty="0" smtClean="0">
                <a:solidFill>
                  <a:srgbClr val="C00000"/>
                </a:solidFill>
              </a:rPr>
              <a:t>	…and </a:t>
            </a:r>
            <a:r>
              <a:rPr lang="en-US" sz="3000" i="1" dirty="0">
                <a:solidFill>
                  <a:srgbClr val="C00000"/>
                </a:solidFill>
              </a:rPr>
              <a:t>with the larger </a:t>
            </a:r>
            <a:r>
              <a:rPr lang="en-US" sz="3000" i="1" dirty="0" smtClean="0">
                <a:solidFill>
                  <a:srgbClr val="C00000"/>
                </a:solidFill>
              </a:rPr>
              <a:t>Church</a:t>
            </a:r>
            <a:r>
              <a:rPr lang="en-US" sz="3000" i="1" dirty="0">
                <a:solidFill>
                  <a:srgbClr val="C00000"/>
                </a:solidFill>
              </a:rPr>
              <a:t>?</a:t>
            </a:r>
            <a:endParaRPr lang="en-US" sz="3000" dirty="0">
              <a:solidFill>
                <a:srgbClr val="C00000"/>
              </a:solidFill>
            </a:endParaRPr>
          </a:p>
          <a:p>
            <a:endParaRPr lang="en-US" dirty="0"/>
          </a:p>
        </p:txBody>
      </p:sp>
      <p:pic>
        <p:nvPicPr>
          <p:cNvPr id="4" name="Picture 3" descr="C:\Users\ccase\AppData\Local\Microsoft\Windows\INetCache\IE\D39DTYV2\crossdove1[1].png"/>
          <p:cNvPicPr/>
          <p:nvPr/>
        </p:nvPicPr>
        <p:blipFill>
          <a:blip r:embed="rId2" cstate="print">
            <a:extLst>
              <a:ext uri="{BEBA8EAE-BF5A-486C-A8C5-ECC9F3942E4B}">
                <a14:imgProps xmlns:a14="http://schemas.microsoft.com/office/drawing/2010/main">
                  <a14:imgLayer r:embed="rId3">
                    <a14:imgEffect>
                      <a14:brightnessContrast bright="4000" contrast="4000"/>
                    </a14:imgEffect>
                  </a14:imgLayer>
                </a14:imgProps>
              </a:ext>
              <a:ext uri="{28A0092B-C50C-407E-A947-70E740481C1C}">
                <a14:useLocalDpi xmlns:a14="http://schemas.microsoft.com/office/drawing/2010/main" val="0"/>
              </a:ext>
            </a:extLst>
          </a:blip>
          <a:srcRect/>
          <a:stretch>
            <a:fillRect/>
          </a:stretch>
        </p:blipFill>
        <p:spPr bwMode="auto">
          <a:xfrm>
            <a:off x="7118838" y="533400"/>
            <a:ext cx="1066800" cy="1409700"/>
          </a:xfrm>
          <a:prstGeom prst="rect">
            <a:avLst/>
          </a:prstGeom>
          <a:noFill/>
          <a:ln>
            <a:noFill/>
          </a:ln>
          <a:effectLst>
            <a:outerShdw blurRad="50800" dist="50800" dir="5400000" algn="ctr" rotWithShape="0">
              <a:srgbClr val="000000">
                <a:alpha val="5000"/>
              </a:srgbClr>
            </a:outerShdw>
          </a:effectLst>
        </p:spPr>
      </p:pic>
      <p:sp>
        <p:nvSpPr>
          <p:cNvPr id="5" name="TextBox 4"/>
          <p:cNvSpPr txBox="1"/>
          <p:nvPr/>
        </p:nvSpPr>
        <p:spPr>
          <a:xfrm>
            <a:off x="6324600" y="76199"/>
            <a:ext cx="2655277" cy="276999"/>
          </a:xfrm>
          <a:prstGeom prst="rect">
            <a:avLst/>
          </a:prstGeom>
          <a:noFill/>
        </p:spPr>
        <p:txBody>
          <a:bodyPr wrap="square" rtlCol="0">
            <a:spAutoFit/>
          </a:bodyPr>
          <a:lstStyle/>
          <a:p>
            <a:r>
              <a:rPr lang="en-US" sz="1200" dirty="0" smtClean="0"/>
              <a:t>Session 5: Living As Church </a:t>
            </a:r>
            <a:endParaRPr lang="en-US" sz="1200" dirty="0"/>
          </a:p>
        </p:txBody>
      </p:sp>
    </p:spTree>
    <p:extLst>
      <p:ext uri="{BB962C8B-B14F-4D97-AF65-F5344CB8AC3E}">
        <p14:creationId xmlns:p14="http://schemas.microsoft.com/office/powerpoint/2010/main" val="36776659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Please complete and turn in your </a:t>
            </a:r>
            <a:br>
              <a:rPr lang="en-US" dirty="0" smtClean="0"/>
            </a:br>
            <a:r>
              <a:rPr lang="en-US" dirty="0" smtClean="0"/>
              <a:t>Commitment Card.</a:t>
            </a:r>
            <a:endParaRPr lang="en-US" dirty="0"/>
          </a:p>
        </p:txBody>
      </p:sp>
      <p:pic>
        <p:nvPicPr>
          <p:cNvPr id="4" name="Content Placeholder 3"/>
          <p:cNvPicPr>
            <a:picLocks noGrp="1"/>
          </p:cNvPicPr>
          <p:nvPr>
            <p:ph idx="1"/>
          </p:nvPr>
        </p:nvPicPr>
        <p:blipFill rotWithShape="1">
          <a:blip r:embed="rId2">
            <a:extLst>
              <a:ext uri="{28A0092B-C50C-407E-A947-70E740481C1C}">
                <a14:useLocalDpi xmlns:a14="http://schemas.microsoft.com/office/drawing/2010/main" val="0"/>
              </a:ext>
            </a:extLst>
          </a:blip>
          <a:srcRect l="769" t="4064" r="49851" b="64519"/>
          <a:stretch/>
        </p:blipFill>
        <p:spPr bwMode="auto">
          <a:xfrm>
            <a:off x="685800" y="685800"/>
            <a:ext cx="7772399" cy="426719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298788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447800"/>
            <a:ext cx="8183880" cy="4495800"/>
          </a:xfrm>
        </p:spPr>
        <p:txBody>
          <a:bodyPr>
            <a:normAutofit lnSpcReduction="10000"/>
          </a:bodyPr>
          <a:lstStyle/>
          <a:p>
            <a:endParaRPr lang="en-US" dirty="0" smtClean="0"/>
          </a:p>
          <a:p>
            <a:r>
              <a:rPr lang="en-US" dirty="0" smtClean="0"/>
              <a:t>It Is NOT Graduation!</a:t>
            </a:r>
          </a:p>
          <a:p>
            <a:pPr marL="0" indent="0">
              <a:buNone/>
            </a:pPr>
            <a:r>
              <a:rPr lang="en-US" dirty="0" smtClean="0"/>
              <a:t>  </a:t>
            </a:r>
            <a:r>
              <a:rPr lang="en-US" u="sng" dirty="0">
                <a:hlinkClick r:id="rId2"/>
              </a:rPr>
              <a:t>https://</a:t>
            </a:r>
            <a:r>
              <a:rPr lang="en-US" u="sng" dirty="0" smtClean="0">
                <a:hlinkClick r:id="rId2"/>
              </a:rPr>
              <a:t>youtu.be/NVsOgyTxQcM</a:t>
            </a:r>
          </a:p>
          <a:p>
            <a:endParaRPr lang="en-US" u="sng" dirty="0">
              <a:hlinkClick r:id="rId2"/>
            </a:endParaRPr>
          </a:p>
          <a:p>
            <a:endParaRPr lang="en-US" u="sng" dirty="0" smtClean="0">
              <a:hlinkClick r:id="rId2"/>
            </a:endParaRPr>
          </a:p>
          <a:p>
            <a:endParaRPr lang="en-US" u="sng" dirty="0">
              <a:hlinkClick r:id="rId2"/>
            </a:endParaRPr>
          </a:p>
          <a:p>
            <a:pPr lvl="0"/>
            <a:r>
              <a:rPr lang="en-US" dirty="0" smtClean="0"/>
              <a:t>Bishop </a:t>
            </a:r>
            <a:r>
              <a:rPr lang="en-US" dirty="0"/>
              <a:t>George V. Murry, S.J. addresses the Confirmation Candidates:  </a:t>
            </a:r>
            <a:r>
              <a:rPr lang="en-US" u="sng" dirty="0">
                <a:hlinkClick r:id="rId3"/>
              </a:rPr>
              <a:t>https://www.youtube.com/watch?v=gA5iqOqK3q8</a:t>
            </a:r>
            <a:endParaRPr lang="en-US" dirty="0"/>
          </a:p>
        </p:txBody>
      </p:sp>
      <p:pic>
        <p:nvPicPr>
          <p:cNvPr id="4" name="Picture 3" descr="C:\Users\ccase\AppData\Local\Microsoft\Windows\INetCache\IE\D39DTYV2\crossdove1[1].png"/>
          <p:cNvPicPr/>
          <p:nvPr/>
        </p:nvPicPr>
        <p:blipFill>
          <a:blip r:embed="rId4" cstate="print">
            <a:extLst>
              <a:ext uri="{BEBA8EAE-BF5A-486C-A8C5-ECC9F3942E4B}">
                <a14:imgProps xmlns:a14="http://schemas.microsoft.com/office/drawing/2010/main">
                  <a14:imgLayer r:embed="rId5">
                    <a14:imgEffect>
                      <a14:brightnessContrast bright="4000" contrast="4000"/>
                    </a14:imgEffect>
                  </a14:imgLayer>
                </a14:imgProps>
              </a:ext>
              <a:ext uri="{28A0092B-C50C-407E-A947-70E740481C1C}">
                <a14:useLocalDpi xmlns:a14="http://schemas.microsoft.com/office/drawing/2010/main" val="0"/>
              </a:ext>
            </a:extLst>
          </a:blip>
          <a:srcRect/>
          <a:stretch>
            <a:fillRect/>
          </a:stretch>
        </p:blipFill>
        <p:spPr bwMode="auto">
          <a:xfrm>
            <a:off x="6629400" y="685800"/>
            <a:ext cx="1556238" cy="1978269"/>
          </a:xfrm>
          <a:prstGeom prst="rect">
            <a:avLst/>
          </a:prstGeom>
          <a:noFill/>
          <a:ln>
            <a:noFill/>
          </a:ln>
          <a:effectLst>
            <a:outerShdw blurRad="50800" dist="50800" dir="5400000" algn="ctr" rotWithShape="0">
              <a:srgbClr val="000000">
                <a:alpha val="5000"/>
              </a:srgbClr>
            </a:outerShdw>
          </a:effectLst>
        </p:spPr>
      </p:pic>
      <p:sp>
        <p:nvSpPr>
          <p:cNvPr id="5" name="TextBox 4"/>
          <p:cNvSpPr txBox="1"/>
          <p:nvPr/>
        </p:nvSpPr>
        <p:spPr>
          <a:xfrm>
            <a:off x="6324600" y="76199"/>
            <a:ext cx="2655277" cy="276999"/>
          </a:xfrm>
          <a:prstGeom prst="rect">
            <a:avLst/>
          </a:prstGeom>
          <a:noFill/>
        </p:spPr>
        <p:txBody>
          <a:bodyPr wrap="square" rtlCol="0">
            <a:spAutoFit/>
          </a:bodyPr>
          <a:lstStyle/>
          <a:p>
            <a:r>
              <a:rPr lang="en-US" sz="1200" dirty="0" smtClean="0"/>
              <a:t>Session 5: Living As Church </a:t>
            </a:r>
            <a:endParaRPr lang="en-US" sz="1200" dirty="0"/>
          </a:p>
        </p:txBody>
      </p:sp>
      <p:sp>
        <p:nvSpPr>
          <p:cNvPr id="6" name="Title 1"/>
          <p:cNvSpPr>
            <a:spLocks noGrp="1"/>
          </p:cNvSpPr>
          <p:nvPr>
            <p:ph type="title"/>
          </p:nvPr>
        </p:nvSpPr>
        <p:spPr>
          <a:xfrm>
            <a:off x="1981200" y="543951"/>
            <a:ext cx="4876800" cy="1051560"/>
          </a:xfrm>
        </p:spPr>
        <p:txBody>
          <a:bodyPr>
            <a:noAutofit/>
          </a:bodyPr>
          <a:lstStyle/>
          <a:p>
            <a:r>
              <a:rPr lang="en-US" sz="8000" dirty="0" smtClean="0"/>
              <a:t>Videos</a:t>
            </a:r>
            <a:endParaRPr lang="en-US" sz="8000" dirty="0"/>
          </a:p>
        </p:txBody>
      </p:sp>
    </p:spTree>
    <p:extLst>
      <p:ext uri="{BB962C8B-B14F-4D97-AF65-F5344CB8AC3E}">
        <p14:creationId xmlns:p14="http://schemas.microsoft.com/office/powerpoint/2010/main" val="23867891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530352"/>
            <a:ext cx="8183880" cy="5413248"/>
          </a:xfrm>
        </p:spPr>
        <p:txBody>
          <a:bodyPr>
            <a:normAutofit fontScale="70000" lnSpcReduction="20000"/>
          </a:bodyPr>
          <a:lstStyle/>
          <a:p>
            <a:pPr marL="0" indent="0">
              <a:buNone/>
            </a:pPr>
            <a:r>
              <a:rPr lang="en-US" b="1" dirty="0"/>
              <a:t>Closing Prayer Service for Confirmation Retreat</a:t>
            </a:r>
            <a:endParaRPr lang="en-US" dirty="0"/>
          </a:p>
          <a:p>
            <a:pPr marL="0" indent="0">
              <a:buNone/>
            </a:pPr>
            <a:r>
              <a:rPr lang="en-US" dirty="0"/>
              <a:t> </a:t>
            </a:r>
          </a:p>
          <a:p>
            <a:pPr marL="0" indent="0">
              <a:buNone/>
            </a:pPr>
            <a:r>
              <a:rPr lang="en-US" b="1" dirty="0"/>
              <a:t>Call to prayer</a:t>
            </a:r>
            <a:endParaRPr lang="en-US" dirty="0"/>
          </a:p>
          <a:p>
            <a:pPr marL="0" indent="0">
              <a:buNone/>
            </a:pPr>
            <a:r>
              <a:rPr lang="en-US" dirty="0"/>
              <a:t>Leader: Jesus promised that whenever we gather in his name, he is in our midst. With this in mind, we begin with the Sign of the Cross. </a:t>
            </a:r>
          </a:p>
          <a:p>
            <a:pPr marL="0" indent="0">
              <a:buNone/>
            </a:pPr>
            <a:r>
              <a:rPr lang="en-US" b="1" dirty="0"/>
              <a:t>All:  + In the name of the Father, and of the Son and of the Holy Spirit, Amen. </a:t>
            </a:r>
            <a:endParaRPr lang="en-US" dirty="0"/>
          </a:p>
          <a:p>
            <a:pPr marL="0" indent="0">
              <a:buNone/>
            </a:pPr>
            <a:r>
              <a:rPr lang="en-US" dirty="0"/>
              <a:t> </a:t>
            </a:r>
          </a:p>
          <a:p>
            <a:pPr marL="0" indent="0">
              <a:buNone/>
            </a:pPr>
            <a:r>
              <a:rPr lang="en-US" dirty="0"/>
              <a:t>Leader: Let us bow our heads and remember that the Lord is with us in this moment of prayer. (Pause)…. We ask you this, who lives and reigns forever and ever.</a:t>
            </a:r>
          </a:p>
          <a:p>
            <a:pPr marL="0" indent="0">
              <a:buNone/>
            </a:pPr>
            <a:r>
              <a:rPr lang="en-US" b="1" dirty="0"/>
              <a:t>ALL: Amen.</a:t>
            </a:r>
            <a:endParaRPr lang="en-US" dirty="0"/>
          </a:p>
          <a:p>
            <a:pPr marL="0" indent="0">
              <a:buNone/>
            </a:pPr>
            <a:r>
              <a:rPr lang="en-US" dirty="0"/>
              <a:t> </a:t>
            </a:r>
          </a:p>
          <a:p>
            <a:pPr marL="0" indent="0">
              <a:buNone/>
            </a:pPr>
            <a:r>
              <a:rPr lang="en-US" b="1" dirty="0"/>
              <a:t>Song</a:t>
            </a:r>
            <a:endParaRPr lang="en-US" dirty="0"/>
          </a:p>
          <a:p>
            <a:pPr marL="0" indent="0">
              <a:buNone/>
            </a:pPr>
            <a:r>
              <a:rPr lang="en-US" dirty="0"/>
              <a:t> </a:t>
            </a:r>
          </a:p>
          <a:p>
            <a:pPr marL="0" indent="0">
              <a:buNone/>
            </a:pPr>
            <a:r>
              <a:rPr lang="en-US" b="1" dirty="0"/>
              <a:t>Scripture Reading</a:t>
            </a:r>
            <a:r>
              <a:rPr lang="en-US" dirty="0"/>
              <a:t>: Acts 8: 5-8, 14-17 </a:t>
            </a:r>
          </a:p>
          <a:p>
            <a:pPr marL="0" indent="0">
              <a:buNone/>
            </a:pPr>
            <a:r>
              <a:rPr lang="en-US" dirty="0"/>
              <a:t> </a:t>
            </a:r>
          </a:p>
          <a:p>
            <a:pPr marL="0" indent="0">
              <a:buNone/>
            </a:pPr>
            <a:r>
              <a:rPr lang="en-US" b="1" dirty="0"/>
              <a:t>Prayer to the Holy Spirit Reflection</a:t>
            </a:r>
            <a:r>
              <a:rPr lang="en-US" dirty="0"/>
              <a:t> </a:t>
            </a:r>
          </a:p>
          <a:p>
            <a:endParaRPr lang="en-US" dirty="0"/>
          </a:p>
        </p:txBody>
      </p:sp>
      <p:sp>
        <p:nvSpPr>
          <p:cNvPr id="4" name="TextBox 3"/>
          <p:cNvSpPr txBox="1"/>
          <p:nvPr/>
        </p:nvSpPr>
        <p:spPr>
          <a:xfrm>
            <a:off x="7315200" y="35167"/>
            <a:ext cx="1333499" cy="276999"/>
          </a:xfrm>
          <a:prstGeom prst="rect">
            <a:avLst/>
          </a:prstGeom>
          <a:noFill/>
        </p:spPr>
        <p:txBody>
          <a:bodyPr wrap="square" rtlCol="0">
            <a:spAutoFit/>
          </a:bodyPr>
          <a:lstStyle/>
          <a:p>
            <a:r>
              <a:rPr lang="en-US" sz="1200" dirty="0" smtClean="0"/>
              <a:t>Closing Prayer </a:t>
            </a:r>
            <a:endParaRPr lang="en-US" sz="1200" dirty="0"/>
          </a:p>
        </p:txBody>
      </p:sp>
      <p:pic>
        <p:nvPicPr>
          <p:cNvPr id="5" name="Picture 4" descr="C:\Users\ccase\AppData\Local\Microsoft\Windows\INetCache\IE\D39DTYV2\crossdove1[1].png"/>
          <p:cNvPicPr/>
          <p:nvPr/>
        </p:nvPicPr>
        <p:blipFill>
          <a:blip r:embed="rId2" cstate="print">
            <a:extLst>
              <a:ext uri="{BEBA8EAE-BF5A-486C-A8C5-ECC9F3942E4B}">
                <a14:imgProps xmlns:a14="http://schemas.microsoft.com/office/drawing/2010/main">
                  <a14:imgLayer r:embed="rId3">
                    <a14:imgEffect>
                      <a14:brightnessContrast bright="4000" contrast="4000"/>
                    </a14:imgEffect>
                  </a14:imgLayer>
                </a14:imgProps>
              </a:ext>
              <a:ext uri="{28A0092B-C50C-407E-A947-70E740481C1C}">
                <a14:useLocalDpi xmlns:a14="http://schemas.microsoft.com/office/drawing/2010/main" val="0"/>
              </a:ext>
            </a:extLst>
          </a:blip>
          <a:srcRect/>
          <a:stretch>
            <a:fillRect/>
          </a:stretch>
        </p:blipFill>
        <p:spPr bwMode="auto">
          <a:xfrm>
            <a:off x="6781800" y="4191000"/>
            <a:ext cx="1066800" cy="1409700"/>
          </a:xfrm>
          <a:prstGeom prst="rect">
            <a:avLst/>
          </a:prstGeom>
          <a:noFill/>
          <a:ln>
            <a:noFill/>
          </a:ln>
          <a:effectLst>
            <a:outerShdw blurRad="50800" dist="50800" dir="5400000" algn="ctr" rotWithShape="0">
              <a:srgbClr val="000000">
                <a:alpha val="5000"/>
              </a:srgbClr>
            </a:outerShdw>
          </a:effectLst>
        </p:spPr>
      </p:pic>
    </p:spTree>
    <p:extLst>
      <p:ext uri="{BB962C8B-B14F-4D97-AF65-F5344CB8AC3E}">
        <p14:creationId xmlns:p14="http://schemas.microsoft.com/office/powerpoint/2010/main" val="9923279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530352"/>
            <a:ext cx="8183880" cy="5718048"/>
          </a:xfrm>
        </p:spPr>
        <p:txBody>
          <a:bodyPr>
            <a:normAutofit fontScale="85000" lnSpcReduction="10000"/>
          </a:bodyPr>
          <a:lstStyle/>
          <a:p>
            <a:pPr marL="0" indent="0">
              <a:buNone/>
            </a:pPr>
            <a:r>
              <a:rPr lang="en-US" b="1" dirty="0"/>
              <a:t>Blessing of Senses</a:t>
            </a:r>
            <a:r>
              <a:rPr lang="en-US" dirty="0"/>
              <a:t> </a:t>
            </a:r>
            <a:r>
              <a:rPr lang="en-US" dirty="0" smtClean="0"/>
              <a:t>	Responses</a:t>
            </a:r>
            <a:r>
              <a:rPr lang="en-US" dirty="0"/>
              <a:t>: </a:t>
            </a:r>
            <a:endParaRPr lang="en-US" dirty="0" smtClean="0"/>
          </a:p>
          <a:p>
            <a:pPr marL="0" indent="0">
              <a:buNone/>
            </a:pPr>
            <a:endParaRPr lang="en-US" dirty="0" smtClean="0"/>
          </a:p>
          <a:p>
            <a:pPr marL="0" indent="0">
              <a:buNone/>
            </a:pPr>
            <a:r>
              <a:rPr lang="en-US" dirty="0" smtClean="0"/>
              <a:t>Reading </a:t>
            </a:r>
            <a:r>
              <a:rPr lang="en-US" dirty="0"/>
              <a:t>1: </a:t>
            </a:r>
            <a:r>
              <a:rPr lang="en-US" sz="3500" b="1" dirty="0"/>
              <a:t>All one shining light.</a:t>
            </a:r>
            <a:endParaRPr lang="en-US" sz="3500" dirty="0"/>
          </a:p>
          <a:p>
            <a:pPr marL="0" indent="0">
              <a:buNone/>
            </a:pPr>
            <a:r>
              <a:rPr lang="en-US" b="1" dirty="0"/>
              <a:t> </a:t>
            </a:r>
            <a:endParaRPr lang="en-US" dirty="0"/>
          </a:p>
          <a:p>
            <a:pPr marL="0" indent="0">
              <a:buNone/>
            </a:pPr>
            <a:r>
              <a:rPr lang="en-US" b="1" dirty="0"/>
              <a:t>			</a:t>
            </a:r>
            <a:endParaRPr lang="en-US" b="1" dirty="0" smtClean="0"/>
          </a:p>
          <a:p>
            <a:pPr marL="0" indent="0">
              <a:buNone/>
            </a:pPr>
            <a:r>
              <a:rPr lang="en-US" dirty="0" smtClean="0"/>
              <a:t>Reading </a:t>
            </a:r>
            <a:r>
              <a:rPr lang="en-US" dirty="0"/>
              <a:t>2:	</a:t>
            </a:r>
            <a:r>
              <a:rPr lang="en-US" sz="3500" b="1" dirty="0"/>
              <a:t>All one flowing water.</a:t>
            </a:r>
            <a:endParaRPr lang="en-US" sz="3500" dirty="0"/>
          </a:p>
          <a:p>
            <a:pPr marL="0" indent="0">
              <a:buNone/>
            </a:pPr>
            <a:r>
              <a:rPr lang="en-US" b="1" dirty="0"/>
              <a:t> </a:t>
            </a:r>
            <a:endParaRPr lang="en-US" dirty="0"/>
          </a:p>
          <a:p>
            <a:pPr marL="0" indent="0">
              <a:buNone/>
            </a:pPr>
            <a:r>
              <a:rPr lang="en-US" b="1" dirty="0"/>
              <a:t>			</a:t>
            </a:r>
            <a:endParaRPr lang="en-US" b="1" dirty="0" smtClean="0"/>
          </a:p>
          <a:p>
            <a:pPr marL="0" indent="0">
              <a:buNone/>
            </a:pPr>
            <a:r>
              <a:rPr lang="en-US" dirty="0" smtClean="0"/>
              <a:t>Reading </a:t>
            </a:r>
            <a:r>
              <a:rPr lang="en-US" dirty="0"/>
              <a:t>3:</a:t>
            </a:r>
            <a:r>
              <a:rPr lang="en-US" b="1" dirty="0"/>
              <a:t>	</a:t>
            </a:r>
            <a:r>
              <a:rPr lang="en-US" sz="3500" b="1" dirty="0"/>
              <a:t>All one living plant. </a:t>
            </a:r>
            <a:endParaRPr lang="en-US" sz="3500" dirty="0"/>
          </a:p>
          <a:p>
            <a:pPr marL="0" indent="0">
              <a:buNone/>
            </a:pPr>
            <a:r>
              <a:rPr lang="en-US" dirty="0"/>
              <a:t> </a:t>
            </a:r>
            <a:endParaRPr lang="en-US" dirty="0" smtClean="0"/>
          </a:p>
          <a:p>
            <a:pPr marL="0" indent="0">
              <a:buNone/>
            </a:pPr>
            <a:endParaRPr lang="en-US" dirty="0"/>
          </a:p>
          <a:p>
            <a:pPr marL="0" indent="0">
              <a:buNone/>
            </a:pPr>
            <a:r>
              <a:rPr lang="en-US" b="1" dirty="0"/>
              <a:t>Intercessions</a:t>
            </a:r>
            <a:r>
              <a:rPr lang="en-US" dirty="0"/>
              <a:t> </a:t>
            </a:r>
          </a:p>
          <a:p>
            <a:pPr marL="0" indent="0">
              <a:buNone/>
            </a:pPr>
            <a:r>
              <a:rPr lang="en-US" dirty="0"/>
              <a:t>	Response:  </a:t>
            </a:r>
            <a:r>
              <a:rPr lang="en-US" sz="3500" b="1" dirty="0"/>
              <a:t>Lord, Hear Our Prayer.</a:t>
            </a:r>
            <a:endParaRPr lang="en-US" sz="3500" dirty="0"/>
          </a:p>
          <a:p>
            <a:pPr marL="0" indent="0">
              <a:buNone/>
            </a:pPr>
            <a:r>
              <a:rPr lang="en-US" dirty="0"/>
              <a:t> </a:t>
            </a:r>
          </a:p>
          <a:p>
            <a:endParaRPr lang="en-US" dirty="0"/>
          </a:p>
        </p:txBody>
      </p:sp>
      <p:pic>
        <p:nvPicPr>
          <p:cNvPr id="4" name="Picture 3" descr="C:\Users\ccase\AppData\Local\Microsoft\Windows\INetCache\IE\D39DTYV2\crossdove1[1].png"/>
          <p:cNvPicPr/>
          <p:nvPr/>
        </p:nvPicPr>
        <p:blipFill>
          <a:blip r:embed="rId2" cstate="print">
            <a:extLst>
              <a:ext uri="{BEBA8EAE-BF5A-486C-A8C5-ECC9F3942E4B}">
                <a14:imgProps xmlns:a14="http://schemas.microsoft.com/office/drawing/2010/main">
                  <a14:imgLayer r:embed="rId3">
                    <a14:imgEffect>
                      <a14:brightnessContrast bright="4000" contrast="4000"/>
                    </a14:imgEffect>
                  </a14:imgLayer>
                </a14:imgProps>
              </a:ext>
              <a:ext uri="{28A0092B-C50C-407E-A947-70E740481C1C}">
                <a14:useLocalDpi xmlns:a14="http://schemas.microsoft.com/office/drawing/2010/main" val="0"/>
              </a:ext>
            </a:extLst>
          </a:blip>
          <a:srcRect/>
          <a:stretch>
            <a:fillRect/>
          </a:stretch>
        </p:blipFill>
        <p:spPr bwMode="auto">
          <a:xfrm>
            <a:off x="7162800" y="990600"/>
            <a:ext cx="1066800" cy="1409700"/>
          </a:xfrm>
          <a:prstGeom prst="rect">
            <a:avLst/>
          </a:prstGeom>
          <a:noFill/>
          <a:ln>
            <a:noFill/>
          </a:ln>
          <a:effectLst>
            <a:outerShdw blurRad="50800" dist="50800" dir="5400000" algn="ctr" rotWithShape="0">
              <a:srgbClr val="000000">
                <a:alpha val="5000"/>
              </a:srgbClr>
            </a:outerShdw>
          </a:effectLst>
        </p:spPr>
      </p:pic>
    </p:spTree>
    <p:extLst>
      <p:ext uri="{BB962C8B-B14F-4D97-AF65-F5344CB8AC3E}">
        <p14:creationId xmlns:p14="http://schemas.microsoft.com/office/powerpoint/2010/main" val="20972668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838200"/>
            <a:ext cx="7924800" cy="3570208"/>
          </a:xfrm>
          <a:prstGeom prst="rect">
            <a:avLst/>
          </a:prstGeom>
        </p:spPr>
        <p:txBody>
          <a:bodyPr wrap="square">
            <a:spAutoFit/>
          </a:bodyPr>
          <a:lstStyle/>
          <a:p>
            <a:r>
              <a:rPr lang="en-US" b="1" dirty="0"/>
              <a:t>Closing Blessing</a:t>
            </a:r>
            <a:endParaRPr lang="en-US" dirty="0"/>
          </a:p>
          <a:p>
            <a:r>
              <a:rPr lang="en-US" dirty="0"/>
              <a:t>Leader: God our Father made us his children by water and the Holy Spirit. May God bless us</a:t>
            </a:r>
            <a:r>
              <a:rPr lang="en-US" dirty="0" smtClean="0"/>
              <a:t>…</a:t>
            </a:r>
          </a:p>
          <a:p>
            <a:r>
              <a:rPr lang="en-US" dirty="0" smtClean="0"/>
              <a:t>May </a:t>
            </a:r>
            <a:r>
              <a:rPr lang="en-US" dirty="0"/>
              <a:t>almighty God bless us, the Father and the Son and the Holy Spirit.</a:t>
            </a:r>
          </a:p>
          <a:p>
            <a:r>
              <a:rPr lang="en-US" sz="3200" b="1" dirty="0"/>
              <a:t>ALL: Amen</a:t>
            </a:r>
            <a:endParaRPr lang="en-US" sz="3200" dirty="0"/>
          </a:p>
          <a:p>
            <a:r>
              <a:rPr lang="en-US" dirty="0"/>
              <a:t> </a:t>
            </a:r>
          </a:p>
          <a:p>
            <a:r>
              <a:rPr lang="en-US" dirty="0"/>
              <a:t>Leader: Go in peace, continuing to grow in the gifts and blessings God has bestowed upon us at Baptism and are continually strengthened by the power of the Holy Spirit.	</a:t>
            </a:r>
          </a:p>
          <a:p>
            <a:r>
              <a:rPr lang="en-US" sz="3200" b="1" dirty="0"/>
              <a:t>ALL: Thanks be to God.</a:t>
            </a:r>
            <a:endParaRPr lang="en-US" sz="3200" dirty="0"/>
          </a:p>
        </p:txBody>
      </p:sp>
      <p:pic>
        <p:nvPicPr>
          <p:cNvPr id="4" name="Picture 3" descr="C:\Users\ccase\AppData\Local\Microsoft\Windows\INetCache\IE\D39DTYV2\crossdove1[1].png"/>
          <p:cNvPicPr/>
          <p:nvPr/>
        </p:nvPicPr>
        <p:blipFill>
          <a:blip r:embed="rId2" cstate="print">
            <a:extLst>
              <a:ext uri="{BEBA8EAE-BF5A-486C-A8C5-ECC9F3942E4B}">
                <a14:imgProps xmlns:a14="http://schemas.microsoft.com/office/drawing/2010/main">
                  <a14:imgLayer r:embed="rId3">
                    <a14:imgEffect>
                      <a14:brightnessContrast bright="4000" contrast="4000"/>
                    </a14:imgEffect>
                  </a14:imgLayer>
                </a14:imgProps>
              </a:ext>
              <a:ext uri="{28A0092B-C50C-407E-A947-70E740481C1C}">
                <a14:useLocalDpi xmlns:a14="http://schemas.microsoft.com/office/drawing/2010/main" val="0"/>
              </a:ext>
            </a:extLst>
          </a:blip>
          <a:srcRect/>
          <a:stretch>
            <a:fillRect/>
          </a:stretch>
        </p:blipFill>
        <p:spPr bwMode="auto">
          <a:xfrm>
            <a:off x="7162800" y="3902809"/>
            <a:ext cx="1066800" cy="1409700"/>
          </a:xfrm>
          <a:prstGeom prst="rect">
            <a:avLst/>
          </a:prstGeom>
          <a:noFill/>
          <a:ln>
            <a:noFill/>
          </a:ln>
          <a:effectLst>
            <a:outerShdw blurRad="50800" dist="50800" dir="5400000" algn="ctr" rotWithShape="0">
              <a:srgbClr val="000000">
                <a:alpha val="5000"/>
              </a:srgbClr>
            </a:outerShdw>
          </a:effectLst>
        </p:spPr>
      </p:pic>
    </p:spTree>
    <p:extLst>
      <p:ext uri="{BB962C8B-B14F-4D97-AF65-F5344CB8AC3E}">
        <p14:creationId xmlns:p14="http://schemas.microsoft.com/office/powerpoint/2010/main" val="3826039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ccase\AppData\Local\Microsoft\Windows\INetCache\IE\D39DTYV2\crossdove1[1].png"/>
          <p:cNvPicPr/>
          <p:nvPr/>
        </p:nvPicPr>
        <p:blipFill>
          <a:blip r:embed="rId2" cstate="print">
            <a:extLst>
              <a:ext uri="{BEBA8EAE-BF5A-486C-A8C5-ECC9F3942E4B}">
                <a14:imgProps xmlns:a14="http://schemas.microsoft.com/office/drawing/2010/main">
                  <a14:imgLayer r:embed="rId3">
                    <a14:imgEffect>
                      <a14:brightnessContrast bright="4000" contrast="4000"/>
                    </a14:imgEffect>
                  </a14:imgLayer>
                </a14:imgProps>
              </a:ext>
              <a:ext uri="{28A0092B-C50C-407E-A947-70E740481C1C}">
                <a14:useLocalDpi xmlns:a14="http://schemas.microsoft.com/office/drawing/2010/main" val="0"/>
              </a:ext>
            </a:extLst>
          </a:blip>
          <a:srcRect/>
          <a:stretch>
            <a:fillRect/>
          </a:stretch>
        </p:blipFill>
        <p:spPr bwMode="auto">
          <a:xfrm>
            <a:off x="6858000" y="2286000"/>
            <a:ext cx="1267326" cy="1631186"/>
          </a:xfrm>
          <a:prstGeom prst="rect">
            <a:avLst/>
          </a:prstGeom>
          <a:noFill/>
          <a:ln>
            <a:noFill/>
          </a:ln>
          <a:effectLst>
            <a:outerShdw blurRad="50800" dist="50800" dir="5400000" algn="ctr" rotWithShape="0">
              <a:srgbClr val="000000">
                <a:alpha val="5000"/>
              </a:srgbClr>
            </a:outerShdw>
          </a:effectLst>
        </p:spPr>
      </p:pic>
      <p:sp>
        <p:nvSpPr>
          <p:cNvPr id="3" name="Rectangle 2"/>
          <p:cNvSpPr/>
          <p:nvPr/>
        </p:nvSpPr>
        <p:spPr>
          <a:xfrm>
            <a:off x="304800" y="363915"/>
            <a:ext cx="8839200" cy="6001643"/>
          </a:xfrm>
          <a:prstGeom prst="rect">
            <a:avLst/>
          </a:prstGeom>
        </p:spPr>
        <p:txBody>
          <a:bodyPr wrap="square">
            <a:spAutoFit/>
          </a:bodyPr>
          <a:lstStyle/>
          <a:p>
            <a:r>
              <a:rPr lang="en-US" sz="3200" dirty="0" smtClean="0"/>
              <a:t>Lord</a:t>
            </a:r>
            <a:r>
              <a:rPr lang="en-US" sz="3200" dirty="0"/>
              <a:t>, give us </a:t>
            </a:r>
            <a:r>
              <a:rPr lang="en-US" sz="3200" i="1" dirty="0"/>
              <a:t>piety</a:t>
            </a:r>
            <a:r>
              <a:rPr lang="en-US" sz="3200" dirty="0"/>
              <a:t> that, like Mary, </a:t>
            </a:r>
            <a:endParaRPr lang="en-US" sz="3200" dirty="0" smtClean="0"/>
          </a:p>
          <a:p>
            <a:r>
              <a:rPr lang="en-US" sz="3200" dirty="0" smtClean="0"/>
              <a:t>we </a:t>
            </a:r>
            <a:r>
              <a:rPr lang="en-US" sz="3200" dirty="0"/>
              <a:t>can say yes </a:t>
            </a:r>
            <a:r>
              <a:rPr lang="en-US" sz="3200" dirty="0" smtClean="0"/>
              <a:t>to </a:t>
            </a:r>
            <a:r>
              <a:rPr lang="en-US" sz="3200" dirty="0"/>
              <a:t>the unknown </a:t>
            </a:r>
            <a:endParaRPr lang="en-US" sz="3200" dirty="0" smtClean="0"/>
          </a:p>
          <a:p>
            <a:r>
              <a:rPr lang="en-US" sz="3200" dirty="0" smtClean="0"/>
              <a:t>and </a:t>
            </a:r>
            <a:r>
              <a:rPr lang="en-US" sz="3200" dirty="0"/>
              <a:t>come to cherish </a:t>
            </a:r>
            <a:r>
              <a:rPr lang="en-US" sz="3200" dirty="0" smtClean="0"/>
              <a:t>all </a:t>
            </a:r>
            <a:r>
              <a:rPr lang="en-US" sz="3200" dirty="0"/>
              <a:t>that is holy </a:t>
            </a:r>
            <a:endParaRPr lang="en-US" sz="3200" dirty="0" smtClean="0"/>
          </a:p>
          <a:p>
            <a:r>
              <a:rPr lang="en-US" sz="3200" dirty="0" smtClean="0"/>
              <a:t>and </a:t>
            </a:r>
            <a:r>
              <a:rPr lang="en-US" sz="3200" dirty="0"/>
              <a:t>sacred in life.</a:t>
            </a:r>
          </a:p>
          <a:p>
            <a:r>
              <a:rPr lang="en-US" sz="3200" dirty="0"/>
              <a:t>Lord, give us </a:t>
            </a:r>
            <a:r>
              <a:rPr lang="en-US" sz="3200" i="1" dirty="0"/>
              <a:t>fear of the Lord</a:t>
            </a:r>
            <a:r>
              <a:rPr lang="en-US" sz="3200" dirty="0"/>
              <a:t> </a:t>
            </a:r>
            <a:endParaRPr lang="en-US" sz="3200" dirty="0" smtClean="0"/>
          </a:p>
          <a:p>
            <a:r>
              <a:rPr lang="en-US" sz="3200" dirty="0" smtClean="0"/>
              <a:t>to </a:t>
            </a:r>
            <a:r>
              <a:rPr lang="en-US" sz="3200" dirty="0"/>
              <a:t>lay our needs before you </a:t>
            </a:r>
            <a:endParaRPr lang="en-US" sz="3200" dirty="0" smtClean="0"/>
          </a:p>
          <a:p>
            <a:r>
              <a:rPr lang="en-US" sz="3200" dirty="0" smtClean="0"/>
              <a:t>and </a:t>
            </a:r>
            <a:r>
              <a:rPr lang="en-US" sz="3200" dirty="0"/>
              <a:t>leave the rest to you.</a:t>
            </a:r>
          </a:p>
          <a:p>
            <a:r>
              <a:rPr lang="en-US" sz="3200" dirty="0"/>
              <a:t>Lord, fill us to the brim </a:t>
            </a:r>
            <a:endParaRPr lang="en-US" sz="3200" dirty="0" smtClean="0"/>
          </a:p>
          <a:p>
            <a:r>
              <a:rPr lang="en-US" sz="3200" dirty="0" smtClean="0"/>
              <a:t>so </a:t>
            </a:r>
            <a:r>
              <a:rPr lang="en-US" sz="3200" dirty="0"/>
              <a:t>that those who come into our lives</a:t>
            </a:r>
          </a:p>
          <a:p>
            <a:r>
              <a:rPr lang="en-US" sz="3200" dirty="0"/>
              <a:t>will experience your mercy, </a:t>
            </a:r>
            <a:endParaRPr lang="en-US" sz="3200" dirty="0" smtClean="0"/>
          </a:p>
          <a:p>
            <a:r>
              <a:rPr lang="en-US" sz="3200" dirty="0" smtClean="0"/>
              <a:t>compassion </a:t>
            </a:r>
            <a:r>
              <a:rPr lang="en-US" sz="3200" dirty="0"/>
              <a:t>and love</a:t>
            </a:r>
            <a:r>
              <a:rPr lang="en-US" sz="3200" dirty="0" smtClean="0"/>
              <a:t>.  We </a:t>
            </a:r>
            <a:r>
              <a:rPr lang="en-US" sz="3200" dirty="0"/>
              <a:t>ask this through Christ us Lord</a:t>
            </a:r>
            <a:r>
              <a:rPr lang="en-US" sz="3200" dirty="0" smtClean="0"/>
              <a:t>.  Amen. +</a:t>
            </a:r>
            <a:endParaRPr lang="en-US" sz="3200" dirty="0"/>
          </a:p>
        </p:txBody>
      </p:sp>
      <p:sp>
        <p:nvSpPr>
          <p:cNvPr id="4" name="TextBox 3"/>
          <p:cNvSpPr txBox="1"/>
          <p:nvPr/>
        </p:nvSpPr>
        <p:spPr>
          <a:xfrm>
            <a:off x="7151077" y="76199"/>
            <a:ext cx="1524000" cy="276999"/>
          </a:xfrm>
          <a:prstGeom prst="rect">
            <a:avLst/>
          </a:prstGeom>
          <a:noFill/>
        </p:spPr>
        <p:txBody>
          <a:bodyPr wrap="square" rtlCol="0">
            <a:spAutoFit/>
          </a:bodyPr>
          <a:lstStyle/>
          <a:p>
            <a:r>
              <a:rPr lang="en-US" sz="1200" dirty="0" smtClean="0"/>
              <a:t>Opening Prayer 3</a:t>
            </a:r>
            <a:endParaRPr lang="en-US" sz="1200" dirty="0"/>
          </a:p>
        </p:txBody>
      </p:sp>
    </p:spTree>
    <p:extLst>
      <p:ext uri="{BB962C8B-B14F-4D97-AF65-F5344CB8AC3E}">
        <p14:creationId xmlns:p14="http://schemas.microsoft.com/office/powerpoint/2010/main" val="39079724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6169" y="0"/>
            <a:ext cx="8153400" cy="6524863"/>
          </a:xfrm>
          <a:prstGeom prst="rect">
            <a:avLst/>
          </a:prstGeom>
        </p:spPr>
        <p:txBody>
          <a:bodyPr wrap="square">
            <a:spAutoFit/>
          </a:bodyPr>
          <a:lstStyle/>
          <a:p>
            <a:pPr algn="ctr"/>
            <a:r>
              <a:rPr lang="en-US" sz="1600" u="sng" dirty="0"/>
              <a:t>Prayer for the 75</a:t>
            </a:r>
            <a:r>
              <a:rPr lang="en-US" sz="1600" u="sng" baseline="30000" dirty="0"/>
              <a:t>th</a:t>
            </a:r>
            <a:r>
              <a:rPr lang="en-US" sz="1600" u="sng" dirty="0"/>
              <a:t> Anniversary </a:t>
            </a:r>
            <a:r>
              <a:rPr lang="en-US" sz="1600" u="sng" dirty="0" smtClean="0"/>
              <a:t>of </a:t>
            </a:r>
            <a:r>
              <a:rPr lang="en-US" sz="1600" u="sng" dirty="0"/>
              <a:t>the Diocese of Youngstown </a:t>
            </a:r>
            <a:endParaRPr lang="en-US" sz="1600" dirty="0"/>
          </a:p>
          <a:p>
            <a:pPr algn="ctr"/>
            <a:r>
              <a:rPr lang="en-US" sz="1000" dirty="0"/>
              <a:t> </a:t>
            </a:r>
            <a:r>
              <a:rPr lang="en-US" sz="1000" dirty="0" smtClean="0"/>
              <a:t>(2018 – 2019)</a:t>
            </a:r>
            <a:endParaRPr lang="en-US" sz="1000" dirty="0"/>
          </a:p>
          <a:p>
            <a:pPr algn="ctr"/>
            <a:r>
              <a:rPr lang="en-US" dirty="0"/>
              <a:t> </a:t>
            </a:r>
          </a:p>
          <a:p>
            <a:pPr algn="ctr"/>
            <a:r>
              <a:rPr lang="en-US" sz="2200" dirty="0"/>
              <a:t>Good and gracious God,</a:t>
            </a:r>
          </a:p>
          <a:p>
            <a:pPr algn="ctr"/>
            <a:r>
              <a:rPr lang="en-US" sz="2200" dirty="0"/>
              <a:t>we give thanks for your abundant blessings</a:t>
            </a:r>
          </a:p>
          <a:p>
            <a:pPr algn="ctr"/>
            <a:r>
              <a:rPr lang="en-US" sz="2200" dirty="0"/>
              <a:t>throughout these past seventy-five years.</a:t>
            </a:r>
          </a:p>
          <a:p>
            <a:pPr algn="ctr"/>
            <a:r>
              <a:rPr lang="en-US" sz="2200" dirty="0"/>
              <a:t> </a:t>
            </a:r>
          </a:p>
          <a:p>
            <a:pPr algn="ctr"/>
            <a:r>
              <a:rPr lang="en-US" sz="2200" dirty="0"/>
              <a:t>With pride in the past and faith in the future,</a:t>
            </a:r>
          </a:p>
          <a:p>
            <a:pPr algn="ctr"/>
            <a:r>
              <a:rPr lang="en-US" sz="2200" dirty="0"/>
              <a:t>we place our trust in you.</a:t>
            </a:r>
          </a:p>
          <a:p>
            <a:pPr algn="ctr"/>
            <a:r>
              <a:rPr lang="en-US" sz="2200" dirty="0"/>
              <a:t> </a:t>
            </a:r>
          </a:p>
          <a:p>
            <a:pPr algn="ctr"/>
            <a:r>
              <a:rPr lang="en-US" sz="2200" dirty="0"/>
              <a:t>With your grace and wisdom,</a:t>
            </a:r>
          </a:p>
          <a:p>
            <a:pPr algn="ctr"/>
            <a:r>
              <a:rPr lang="en-US" sz="2200" dirty="0"/>
              <a:t>we embrace our missionary discipleship</a:t>
            </a:r>
          </a:p>
          <a:p>
            <a:pPr algn="ctr"/>
            <a:r>
              <a:rPr lang="en-US" sz="2200" dirty="0"/>
              <a:t>guided by the Holy Spirit. </a:t>
            </a:r>
          </a:p>
          <a:p>
            <a:pPr algn="ctr"/>
            <a:r>
              <a:rPr lang="en-US" sz="2200" dirty="0"/>
              <a:t> </a:t>
            </a:r>
          </a:p>
          <a:p>
            <a:pPr algn="ctr"/>
            <a:r>
              <a:rPr lang="en-US" sz="2200" dirty="0"/>
              <a:t>May we spread the Joy of the Gospel </a:t>
            </a:r>
          </a:p>
          <a:p>
            <a:pPr algn="ctr"/>
            <a:r>
              <a:rPr lang="en-US" sz="2200" dirty="0"/>
              <a:t>as we look forward to our 100th anniversary;</a:t>
            </a:r>
          </a:p>
          <a:p>
            <a:pPr algn="ctr"/>
            <a:r>
              <a:rPr lang="en-US" sz="2200" dirty="0"/>
              <a:t>we ask this through Christ our Lord. </a:t>
            </a:r>
            <a:endParaRPr lang="en-US" sz="2200" dirty="0" smtClean="0"/>
          </a:p>
          <a:p>
            <a:pPr algn="ctr"/>
            <a:r>
              <a:rPr lang="en-US" sz="2200" dirty="0" smtClean="0"/>
              <a:t>Amen</a:t>
            </a:r>
            <a:r>
              <a:rPr lang="en-US" sz="2200" dirty="0"/>
              <a:t>.</a:t>
            </a:r>
          </a:p>
          <a:p>
            <a:pPr algn="ctr"/>
            <a:r>
              <a:rPr lang="en-US" sz="2200" dirty="0"/>
              <a:t> </a:t>
            </a:r>
          </a:p>
          <a:p>
            <a:pPr algn="ctr"/>
            <a:r>
              <a:rPr lang="en-US" sz="2200" dirty="0"/>
              <a:t>St. Columba, pray for us.</a:t>
            </a:r>
          </a:p>
        </p:txBody>
      </p:sp>
      <p:pic>
        <p:nvPicPr>
          <p:cNvPr id="4" name="Picture 3" descr="C:\Users\ccase\AppData\Local\Microsoft\Windows\INetCache\IE\D39DTYV2\crossdove1[1].png"/>
          <p:cNvPicPr/>
          <p:nvPr/>
        </p:nvPicPr>
        <p:blipFill>
          <a:blip r:embed="rId2" cstate="print">
            <a:extLst>
              <a:ext uri="{BEBA8EAE-BF5A-486C-A8C5-ECC9F3942E4B}">
                <a14:imgProps xmlns:a14="http://schemas.microsoft.com/office/drawing/2010/main">
                  <a14:imgLayer r:embed="rId3">
                    <a14:imgEffect>
                      <a14:brightnessContrast bright="4000" contrast="4000"/>
                    </a14:imgEffect>
                  </a14:imgLayer>
                </a14:imgProps>
              </a:ext>
              <a:ext uri="{28A0092B-C50C-407E-A947-70E740481C1C}">
                <a14:useLocalDpi xmlns:a14="http://schemas.microsoft.com/office/drawing/2010/main" val="0"/>
              </a:ext>
            </a:extLst>
          </a:blip>
          <a:srcRect/>
          <a:stretch>
            <a:fillRect/>
          </a:stretch>
        </p:blipFill>
        <p:spPr bwMode="auto">
          <a:xfrm>
            <a:off x="533400" y="2743200"/>
            <a:ext cx="1066800" cy="1409700"/>
          </a:xfrm>
          <a:prstGeom prst="rect">
            <a:avLst/>
          </a:prstGeom>
          <a:noFill/>
          <a:ln>
            <a:noFill/>
          </a:ln>
          <a:effectLst>
            <a:outerShdw blurRad="50800" dist="50800" dir="5400000" algn="ctr" rotWithShape="0">
              <a:srgbClr val="000000">
                <a:alpha val="5000"/>
              </a:srgbClr>
            </a:outerShdw>
          </a:effectLst>
        </p:spPr>
      </p:pic>
    </p:spTree>
    <p:extLst>
      <p:ext uri="{BB962C8B-B14F-4D97-AF65-F5344CB8AC3E}">
        <p14:creationId xmlns:p14="http://schemas.microsoft.com/office/powerpoint/2010/main" val="611222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ccase\AppData\Local\Microsoft\Windows\INetCache\IE\D39DTYV2\crossdove1[1].png"/>
          <p:cNvPicPr/>
          <p:nvPr/>
        </p:nvPicPr>
        <p:blipFill>
          <a:blip r:embed="rId2" cstate="print">
            <a:extLst>
              <a:ext uri="{BEBA8EAE-BF5A-486C-A8C5-ECC9F3942E4B}">
                <a14:imgProps xmlns:a14="http://schemas.microsoft.com/office/drawing/2010/main">
                  <a14:imgLayer r:embed="rId3">
                    <a14:imgEffect>
                      <a14:brightnessContrast bright="4000" contrast="4000"/>
                    </a14:imgEffect>
                  </a14:imgLayer>
                </a14:imgProps>
              </a:ext>
              <a:ext uri="{28A0092B-C50C-407E-A947-70E740481C1C}">
                <a14:useLocalDpi xmlns:a14="http://schemas.microsoft.com/office/drawing/2010/main" val="0"/>
              </a:ext>
            </a:extLst>
          </a:blip>
          <a:srcRect/>
          <a:stretch>
            <a:fillRect/>
          </a:stretch>
        </p:blipFill>
        <p:spPr bwMode="auto">
          <a:xfrm>
            <a:off x="685800" y="609600"/>
            <a:ext cx="1295400" cy="1752600"/>
          </a:xfrm>
          <a:prstGeom prst="rect">
            <a:avLst/>
          </a:prstGeom>
          <a:noFill/>
          <a:ln>
            <a:noFill/>
          </a:ln>
          <a:effectLst>
            <a:outerShdw blurRad="50800" dist="50800" dir="5400000" algn="ctr" rotWithShape="0">
              <a:srgbClr val="000000">
                <a:alpha val="5000"/>
              </a:srgbClr>
            </a:outerShdw>
          </a:effectLst>
        </p:spPr>
      </p:pic>
      <p:sp>
        <p:nvSpPr>
          <p:cNvPr id="3" name="Rectangle 2"/>
          <p:cNvSpPr/>
          <p:nvPr/>
        </p:nvSpPr>
        <p:spPr>
          <a:xfrm>
            <a:off x="328246" y="762000"/>
            <a:ext cx="8534400" cy="5616922"/>
          </a:xfrm>
          <a:prstGeom prst="rect">
            <a:avLst/>
          </a:prstGeom>
        </p:spPr>
        <p:txBody>
          <a:bodyPr wrap="square">
            <a:spAutoFit/>
          </a:bodyPr>
          <a:lstStyle/>
          <a:p>
            <a:pPr lvl="0"/>
            <a:r>
              <a:rPr lang="en-US" sz="4400" i="1" dirty="0" smtClean="0"/>
              <a:t>            </a:t>
            </a:r>
            <a:r>
              <a:rPr lang="en-US" sz="3500" i="1" dirty="0" smtClean="0">
                <a:solidFill>
                  <a:srgbClr val="0033CC"/>
                </a:solidFill>
              </a:rPr>
              <a:t>What </a:t>
            </a:r>
            <a:r>
              <a:rPr lang="en-US" sz="3500" i="1" dirty="0">
                <a:solidFill>
                  <a:srgbClr val="0033CC"/>
                </a:solidFill>
              </a:rPr>
              <a:t>is your favorite </a:t>
            </a:r>
            <a:endParaRPr lang="en-US" sz="3500" i="1" dirty="0" smtClean="0">
              <a:solidFill>
                <a:srgbClr val="0033CC"/>
              </a:solidFill>
            </a:endParaRPr>
          </a:p>
          <a:p>
            <a:pPr lvl="0"/>
            <a:r>
              <a:rPr lang="en-US" sz="3500" i="1" dirty="0">
                <a:solidFill>
                  <a:srgbClr val="0033CC"/>
                </a:solidFill>
              </a:rPr>
              <a:t> </a:t>
            </a:r>
            <a:r>
              <a:rPr lang="en-US" sz="3500" i="1" dirty="0" smtClean="0">
                <a:solidFill>
                  <a:srgbClr val="0033CC"/>
                </a:solidFill>
              </a:rPr>
              <a:t>            birthday </a:t>
            </a:r>
            <a:r>
              <a:rPr lang="en-US" sz="3500" i="1" dirty="0">
                <a:solidFill>
                  <a:srgbClr val="0033CC"/>
                </a:solidFill>
              </a:rPr>
              <a:t>memory</a:t>
            </a:r>
            <a:r>
              <a:rPr lang="en-US" sz="3500" i="1" dirty="0" smtClean="0">
                <a:solidFill>
                  <a:srgbClr val="0033CC"/>
                </a:solidFill>
              </a:rPr>
              <a:t>?</a:t>
            </a:r>
          </a:p>
          <a:p>
            <a:pPr lvl="0"/>
            <a:endParaRPr lang="en-US" sz="3500" dirty="0"/>
          </a:p>
          <a:p>
            <a:pPr lvl="0"/>
            <a:r>
              <a:rPr lang="en-US" sz="3500" i="1" dirty="0">
                <a:solidFill>
                  <a:srgbClr val="FF0000"/>
                </a:solidFill>
              </a:rPr>
              <a:t>What is the farthest distance away from home that you have traveled</a:t>
            </a:r>
            <a:r>
              <a:rPr lang="en-US" sz="3500" i="1" dirty="0" smtClean="0">
                <a:solidFill>
                  <a:srgbClr val="FF0000"/>
                </a:solidFill>
              </a:rPr>
              <a:t>?</a:t>
            </a:r>
          </a:p>
          <a:p>
            <a:pPr lvl="0"/>
            <a:endParaRPr lang="en-US" sz="3500" dirty="0"/>
          </a:p>
          <a:p>
            <a:pPr lvl="0"/>
            <a:r>
              <a:rPr lang="en-US" sz="3500" i="1" dirty="0">
                <a:solidFill>
                  <a:srgbClr val="0033CC"/>
                </a:solidFill>
              </a:rPr>
              <a:t>When you were a kid, what did you want to be when you grew up</a:t>
            </a:r>
            <a:r>
              <a:rPr lang="en-US" sz="3500" i="1" dirty="0" smtClean="0">
                <a:solidFill>
                  <a:srgbClr val="0033CC"/>
                </a:solidFill>
              </a:rPr>
              <a:t>?</a:t>
            </a:r>
          </a:p>
          <a:p>
            <a:pPr lvl="0"/>
            <a:endParaRPr lang="en-US" sz="3500" dirty="0"/>
          </a:p>
          <a:p>
            <a:pPr lvl="0"/>
            <a:r>
              <a:rPr lang="en-US" sz="3500" i="1" dirty="0">
                <a:solidFill>
                  <a:srgbClr val="FF0000"/>
                </a:solidFill>
              </a:rPr>
              <a:t>What is your favorite way to relax?</a:t>
            </a:r>
            <a:endParaRPr lang="en-US" sz="3500" dirty="0">
              <a:solidFill>
                <a:srgbClr val="FF0000"/>
              </a:solidFill>
            </a:endParaRPr>
          </a:p>
        </p:txBody>
      </p:sp>
      <p:sp>
        <p:nvSpPr>
          <p:cNvPr id="4" name="TextBox 3"/>
          <p:cNvSpPr txBox="1"/>
          <p:nvPr/>
        </p:nvSpPr>
        <p:spPr>
          <a:xfrm>
            <a:off x="6324600" y="76200"/>
            <a:ext cx="2655277" cy="276999"/>
          </a:xfrm>
          <a:prstGeom prst="rect">
            <a:avLst/>
          </a:prstGeom>
          <a:noFill/>
        </p:spPr>
        <p:txBody>
          <a:bodyPr wrap="square" rtlCol="0">
            <a:spAutoFit/>
          </a:bodyPr>
          <a:lstStyle/>
          <a:p>
            <a:r>
              <a:rPr lang="en-US" sz="1200" dirty="0" smtClean="0"/>
              <a:t>Session 1: Building Community</a:t>
            </a:r>
            <a:endParaRPr lang="en-US" sz="1200" dirty="0"/>
          </a:p>
        </p:txBody>
      </p:sp>
    </p:spTree>
    <p:extLst>
      <p:ext uri="{BB962C8B-B14F-4D97-AF65-F5344CB8AC3E}">
        <p14:creationId xmlns:p14="http://schemas.microsoft.com/office/powerpoint/2010/main" val="1495266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ccase\AppData\Local\Microsoft\Windows\INetCache\IE\D39DTYV2\crossdove1[1].png"/>
          <p:cNvPicPr/>
          <p:nvPr/>
        </p:nvPicPr>
        <p:blipFill>
          <a:blip r:embed="rId2" cstate="print">
            <a:extLst>
              <a:ext uri="{BEBA8EAE-BF5A-486C-A8C5-ECC9F3942E4B}">
                <a14:imgProps xmlns:a14="http://schemas.microsoft.com/office/drawing/2010/main">
                  <a14:imgLayer r:embed="rId3">
                    <a14:imgEffect>
                      <a14:brightnessContrast bright="4000" contrast="4000"/>
                    </a14:imgEffect>
                  </a14:imgLayer>
                </a14:imgProps>
              </a:ext>
              <a:ext uri="{28A0092B-C50C-407E-A947-70E740481C1C}">
                <a14:useLocalDpi xmlns:a14="http://schemas.microsoft.com/office/drawing/2010/main" val="0"/>
              </a:ext>
            </a:extLst>
          </a:blip>
          <a:srcRect/>
          <a:stretch>
            <a:fillRect/>
          </a:stretch>
        </p:blipFill>
        <p:spPr bwMode="auto">
          <a:xfrm>
            <a:off x="609600" y="609600"/>
            <a:ext cx="1143000" cy="1562100"/>
          </a:xfrm>
          <a:prstGeom prst="rect">
            <a:avLst/>
          </a:prstGeom>
          <a:noFill/>
          <a:ln>
            <a:noFill/>
          </a:ln>
          <a:effectLst>
            <a:outerShdw blurRad="50800" dist="50800" dir="5400000" algn="ctr" rotWithShape="0">
              <a:srgbClr val="000000">
                <a:alpha val="5000"/>
              </a:srgbClr>
            </a:outerShdw>
          </a:effectLst>
        </p:spPr>
      </p:pic>
      <p:sp>
        <p:nvSpPr>
          <p:cNvPr id="3" name="Rectangle 2"/>
          <p:cNvSpPr/>
          <p:nvPr/>
        </p:nvSpPr>
        <p:spPr>
          <a:xfrm>
            <a:off x="392723" y="685800"/>
            <a:ext cx="8534400" cy="5478423"/>
          </a:xfrm>
          <a:prstGeom prst="rect">
            <a:avLst/>
          </a:prstGeom>
        </p:spPr>
        <p:txBody>
          <a:bodyPr wrap="square">
            <a:spAutoFit/>
          </a:bodyPr>
          <a:lstStyle/>
          <a:p>
            <a:pPr lvl="0"/>
            <a:r>
              <a:rPr lang="en-US" sz="3500" dirty="0" smtClean="0">
                <a:solidFill>
                  <a:srgbClr val="0033CC"/>
                </a:solidFill>
              </a:rPr>
              <a:t>            What </a:t>
            </a:r>
            <a:r>
              <a:rPr lang="en-US" sz="3500" dirty="0">
                <a:solidFill>
                  <a:srgbClr val="0033CC"/>
                </a:solidFill>
              </a:rPr>
              <a:t>is a gift or talent </a:t>
            </a:r>
            <a:r>
              <a:rPr lang="en-US" sz="3500" dirty="0" smtClean="0">
                <a:solidFill>
                  <a:srgbClr val="0033CC"/>
                </a:solidFill>
              </a:rPr>
              <a:t>that</a:t>
            </a:r>
          </a:p>
          <a:p>
            <a:pPr lvl="0"/>
            <a:r>
              <a:rPr lang="en-US" sz="3500" dirty="0">
                <a:solidFill>
                  <a:srgbClr val="0033CC"/>
                </a:solidFill>
              </a:rPr>
              <a:t> </a:t>
            </a:r>
            <a:r>
              <a:rPr lang="en-US" sz="3500" dirty="0" smtClean="0">
                <a:solidFill>
                  <a:srgbClr val="0033CC"/>
                </a:solidFill>
              </a:rPr>
              <a:t> 		you could </a:t>
            </a:r>
            <a:r>
              <a:rPr lang="en-US" sz="3500" dirty="0">
                <a:solidFill>
                  <a:srgbClr val="0033CC"/>
                </a:solidFill>
              </a:rPr>
              <a:t>share with the </a:t>
            </a:r>
            <a:endParaRPr lang="en-US" sz="3500" dirty="0" smtClean="0">
              <a:solidFill>
                <a:srgbClr val="0033CC"/>
              </a:solidFill>
            </a:endParaRPr>
          </a:p>
          <a:p>
            <a:pPr lvl="0"/>
            <a:r>
              <a:rPr lang="en-US" sz="3500" dirty="0">
                <a:solidFill>
                  <a:srgbClr val="0033CC"/>
                </a:solidFill>
              </a:rPr>
              <a:t>	</a:t>
            </a:r>
            <a:r>
              <a:rPr lang="en-US" sz="3500" dirty="0" smtClean="0">
                <a:solidFill>
                  <a:srgbClr val="0033CC"/>
                </a:solidFill>
              </a:rPr>
              <a:t>	Church</a:t>
            </a:r>
            <a:r>
              <a:rPr lang="en-US" sz="3500" dirty="0">
                <a:solidFill>
                  <a:srgbClr val="0033CC"/>
                </a:solidFill>
              </a:rPr>
              <a:t>?</a:t>
            </a:r>
          </a:p>
          <a:p>
            <a:pPr lvl="0"/>
            <a:endParaRPr lang="en-US" sz="3500" dirty="0" smtClean="0">
              <a:solidFill>
                <a:srgbClr val="FF0000"/>
              </a:solidFill>
            </a:endParaRPr>
          </a:p>
          <a:p>
            <a:pPr lvl="0"/>
            <a:r>
              <a:rPr lang="en-US" sz="3500" dirty="0" smtClean="0">
                <a:solidFill>
                  <a:srgbClr val="FF0000"/>
                </a:solidFill>
              </a:rPr>
              <a:t>What </a:t>
            </a:r>
            <a:r>
              <a:rPr lang="en-US" sz="3500" dirty="0">
                <a:solidFill>
                  <a:srgbClr val="FF0000"/>
                </a:solidFill>
              </a:rPr>
              <a:t>brings you joy? Why do you think it brings you such joy</a:t>
            </a:r>
            <a:r>
              <a:rPr lang="en-US" sz="3500" dirty="0" smtClean="0">
                <a:solidFill>
                  <a:srgbClr val="FF0000"/>
                </a:solidFill>
              </a:rPr>
              <a:t>?</a:t>
            </a:r>
          </a:p>
          <a:p>
            <a:pPr lvl="0"/>
            <a:endParaRPr lang="en-US" sz="3500" dirty="0">
              <a:solidFill>
                <a:srgbClr val="FF0000"/>
              </a:solidFill>
            </a:endParaRPr>
          </a:p>
          <a:p>
            <a:pPr lvl="0"/>
            <a:r>
              <a:rPr lang="en-US" sz="3500" dirty="0">
                <a:solidFill>
                  <a:srgbClr val="0033CC"/>
                </a:solidFill>
              </a:rPr>
              <a:t>Tell the group about someone who has shown you what it means to be a Catholic-Christian. </a:t>
            </a:r>
          </a:p>
        </p:txBody>
      </p:sp>
      <p:sp>
        <p:nvSpPr>
          <p:cNvPr id="4" name="TextBox 3"/>
          <p:cNvSpPr txBox="1"/>
          <p:nvPr/>
        </p:nvSpPr>
        <p:spPr>
          <a:xfrm>
            <a:off x="6324600" y="76199"/>
            <a:ext cx="2655277" cy="276999"/>
          </a:xfrm>
          <a:prstGeom prst="rect">
            <a:avLst/>
          </a:prstGeom>
          <a:noFill/>
        </p:spPr>
        <p:txBody>
          <a:bodyPr wrap="square" rtlCol="0">
            <a:spAutoFit/>
          </a:bodyPr>
          <a:lstStyle/>
          <a:p>
            <a:r>
              <a:rPr lang="en-US" sz="1200" dirty="0" smtClean="0"/>
              <a:t>Session 1: Building Community</a:t>
            </a:r>
            <a:endParaRPr lang="en-US" sz="1200" dirty="0"/>
          </a:p>
        </p:txBody>
      </p:sp>
    </p:spTree>
    <p:extLst>
      <p:ext uri="{BB962C8B-B14F-4D97-AF65-F5344CB8AC3E}">
        <p14:creationId xmlns:p14="http://schemas.microsoft.com/office/powerpoint/2010/main" val="63483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ccase\AppData\Local\Microsoft\Windows\INetCache\IE\D39DTYV2\crossdove1[1].png"/>
          <p:cNvPicPr/>
          <p:nvPr/>
        </p:nvPicPr>
        <p:blipFill>
          <a:blip r:embed="rId2" cstate="print">
            <a:extLst>
              <a:ext uri="{BEBA8EAE-BF5A-486C-A8C5-ECC9F3942E4B}">
                <a14:imgProps xmlns:a14="http://schemas.microsoft.com/office/drawing/2010/main">
                  <a14:imgLayer r:embed="rId3">
                    <a14:imgEffect>
                      <a14:brightnessContrast bright="4000" contrast="4000"/>
                    </a14:imgEffect>
                  </a14:imgLayer>
                </a14:imgProps>
              </a:ext>
              <a:ext uri="{28A0092B-C50C-407E-A947-70E740481C1C}">
                <a14:useLocalDpi xmlns:a14="http://schemas.microsoft.com/office/drawing/2010/main" val="0"/>
              </a:ext>
            </a:extLst>
          </a:blip>
          <a:srcRect/>
          <a:stretch>
            <a:fillRect/>
          </a:stretch>
        </p:blipFill>
        <p:spPr bwMode="auto">
          <a:xfrm>
            <a:off x="7239000" y="1905000"/>
            <a:ext cx="1066800" cy="1409700"/>
          </a:xfrm>
          <a:prstGeom prst="rect">
            <a:avLst/>
          </a:prstGeom>
          <a:noFill/>
          <a:ln>
            <a:noFill/>
          </a:ln>
          <a:effectLst>
            <a:outerShdw blurRad="50800" dist="50800" dir="5400000" algn="ctr" rotWithShape="0">
              <a:srgbClr val="000000">
                <a:alpha val="5000"/>
              </a:srgbClr>
            </a:outerShdw>
          </a:effectLst>
        </p:spPr>
      </p:pic>
      <p:sp>
        <p:nvSpPr>
          <p:cNvPr id="3" name="Rectangle 2"/>
          <p:cNvSpPr/>
          <p:nvPr/>
        </p:nvSpPr>
        <p:spPr>
          <a:xfrm>
            <a:off x="300789" y="685800"/>
            <a:ext cx="8839200" cy="4961358"/>
          </a:xfrm>
          <a:prstGeom prst="rect">
            <a:avLst/>
          </a:prstGeom>
        </p:spPr>
        <p:txBody>
          <a:bodyPr wrap="square">
            <a:spAutoFit/>
          </a:bodyPr>
          <a:lstStyle/>
          <a:p>
            <a:pPr lvl="0"/>
            <a:r>
              <a:rPr lang="en-US" sz="4520" dirty="0" smtClean="0">
                <a:solidFill>
                  <a:srgbClr val="0033CC"/>
                </a:solidFill>
              </a:rPr>
              <a:t>What </a:t>
            </a:r>
            <a:r>
              <a:rPr lang="en-US" sz="4520" dirty="0">
                <a:solidFill>
                  <a:srgbClr val="0033CC"/>
                </a:solidFill>
              </a:rPr>
              <a:t>is community?</a:t>
            </a:r>
          </a:p>
          <a:p>
            <a:r>
              <a:rPr lang="en-US" sz="4520" dirty="0">
                <a:solidFill>
                  <a:srgbClr val="0033CC"/>
                </a:solidFill>
              </a:rPr>
              <a:t> </a:t>
            </a:r>
          </a:p>
          <a:p>
            <a:r>
              <a:rPr lang="en-US" sz="4520" dirty="0" smtClean="0">
                <a:solidFill>
                  <a:srgbClr val="C00000"/>
                </a:solidFill>
              </a:rPr>
              <a:t>Why </a:t>
            </a:r>
            <a:r>
              <a:rPr lang="en-US" sz="4520" dirty="0">
                <a:solidFill>
                  <a:srgbClr val="C00000"/>
                </a:solidFill>
              </a:rPr>
              <a:t>is community important?</a:t>
            </a:r>
          </a:p>
          <a:p>
            <a:r>
              <a:rPr lang="en-US" sz="4520" dirty="0">
                <a:solidFill>
                  <a:srgbClr val="0033CC"/>
                </a:solidFill>
              </a:rPr>
              <a:t> </a:t>
            </a:r>
          </a:p>
          <a:p>
            <a:pPr lvl="0"/>
            <a:r>
              <a:rPr lang="en-US" sz="4520" dirty="0">
                <a:solidFill>
                  <a:srgbClr val="0033CC"/>
                </a:solidFill>
              </a:rPr>
              <a:t>Why is community especially important for Christians?</a:t>
            </a:r>
          </a:p>
        </p:txBody>
      </p:sp>
      <p:sp>
        <p:nvSpPr>
          <p:cNvPr id="4" name="TextBox 3"/>
          <p:cNvSpPr txBox="1"/>
          <p:nvPr/>
        </p:nvSpPr>
        <p:spPr>
          <a:xfrm>
            <a:off x="6324600" y="76199"/>
            <a:ext cx="2655277" cy="276999"/>
          </a:xfrm>
          <a:prstGeom prst="rect">
            <a:avLst/>
          </a:prstGeom>
          <a:noFill/>
        </p:spPr>
        <p:txBody>
          <a:bodyPr wrap="square" rtlCol="0">
            <a:spAutoFit/>
          </a:bodyPr>
          <a:lstStyle/>
          <a:p>
            <a:r>
              <a:rPr lang="en-US" sz="1200" dirty="0" smtClean="0"/>
              <a:t>Session 2: Catholic Community</a:t>
            </a:r>
            <a:endParaRPr lang="en-US" sz="1200" dirty="0"/>
          </a:p>
        </p:txBody>
      </p:sp>
    </p:spTree>
    <p:extLst>
      <p:ext uri="{BB962C8B-B14F-4D97-AF65-F5344CB8AC3E}">
        <p14:creationId xmlns:p14="http://schemas.microsoft.com/office/powerpoint/2010/main" val="1110811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684869939"/>
              </p:ext>
            </p:extLst>
          </p:nvPr>
        </p:nvGraphicFramePr>
        <p:xfrm>
          <a:off x="457200" y="685800"/>
          <a:ext cx="6277096" cy="5654038"/>
        </p:xfrm>
        <a:graphic>
          <a:graphicData uri="http://schemas.openxmlformats.org/drawingml/2006/table">
            <a:tbl>
              <a:tblPr firstRow="1" firstCol="1" bandRow="1">
                <a:tableStyleId>{5C22544A-7EE6-4342-B048-85BDC9FD1C3A}</a:tableStyleId>
              </a:tblPr>
              <a:tblGrid>
                <a:gridCol w="1199239"/>
                <a:gridCol w="1296474"/>
                <a:gridCol w="1566573"/>
                <a:gridCol w="2214810"/>
              </a:tblGrid>
              <a:tr h="831476">
                <a:tc>
                  <a:txBody>
                    <a:bodyPr/>
                    <a:lstStyle/>
                    <a:p>
                      <a:pPr marL="0" marR="0" algn="l">
                        <a:spcBef>
                          <a:spcPts val="0"/>
                        </a:spcBef>
                        <a:spcAft>
                          <a:spcPts val="0"/>
                        </a:spcAft>
                      </a:pPr>
                      <a:r>
                        <a:rPr lang="en-US" sz="900" dirty="0">
                          <a:effectLst/>
                        </a:rPr>
                        <a:t>Community</a:t>
                      </a:r>
                      <a:endParaRPr lang="en-US" sz="900" dirty="0">
                        <a:effectLst/>
                        <a:latin typeface="Arial"/>
                        <a:ea typeface="Calibri"/>
                        <a:cs typeface="Times New Roman"/>
                      </a:endParaRPr>
                    </a:p>
                  </a:txBody>
                  <a:tcPr marL="50659" marR="50659" marT="0" marB="0"/>
                </a:tc>
                <a:tc>
                  <a:txBody>
                    <a:bodyPr/>
                    <a:lstStyle/>
                    <a:p>
                      <a:pPr marL="0" marR="0" algn="l">
                        <a:spcBef>
                          <a:spcPts val="0"/>
                        </a:spcBef>
                        <a:spcAft>
                          <a:spcPts val="0"/>
                        </a:spcAft>
                      </a:pPr>
                      <a:r>
                        <a:rPr lang="en-US" sz="900">
                          <a:effectLst/>
                        </a:rPr>
                        <a:t>Did you feel like you belonged and were appreciated?</a:t>
                      </a:r>
                      <a:endParaRPr lang="en-US" sz="900">
                        <a:effectLst/>
                        <a:latin typeface="Arial"/>
                        <a:ea typeface="Calibri"/>
                        <a:cs typeface="Times New Roman"/>
                      </a:endParaRPr>
                    </a:p>
                  </a:txBody>
                  <a:tcPr marL="50659" marR="50659" marT="0" marB="0"/>
                </a:tc>
                <a:tc>
                  <a:txBody>
                    <a:bodyPr/>
                    <a:lstStyle/>
                    <a:p>
                      <a:pPr marL="0" marR="0" algn="l">
                        <a:spcBef>
                          <a:spcPts val="0"/>
                        </a:spcBef>
                        <a:spcAft>
                          <a:spcPts val="0"/>
                        </a:spcAft>
                      </a:pPr>
                      <a:r>
                        <a:rPr lang="en-US" sz="900">
                          <a:effectLst/>
                        </a:rPr>
                        <a:t>List any Good Experiences you recall:</a:t>
                      </a:r>
                      <a:endParaRPr lang="en-US" sz="900">
                        <a:effectLst/>
                        <a:latin typeface="Arial"/>
                        <a:ea typeface="Calibri"/>
                        <a:cs typeface="Times New Roman"/>
                      </a:endParaRPr>
                    </a:p>
                  </a:txBody>
                  <a:tcPr marL="50659" marR="50659" marT="0" marB="0"/>
                </a:tc>
                <a:tc>
                  <a:txBody>
                    <a:bodyPr/>
                    <a:lstStyle/>
                    <a:p>
                      <a:pPr marL="0" marR="0" algn="l">
                        <a:spcBef>
                          <a:spcPts val="0"/>
                        </a:spcBef>
                        <a:spcAft>
                          <a:spcPts val="0"/>
                        </a:spcAft>
                      </a:pPr>
                      <a:r>
                        <a:rPr lang="en-US" sz="900">
                          <a:effectLst/>
                        </a:rPr>
                        <a:t>What made them Good Experiences for you?</a:t>
                      </a:r>
                      <a:endParaRPr lang="en-US" sz="900">
                        <a:effectLst/>
                        <a:latin typeface="Arial"/>
                        <a:ea typeface="Calibri"/>
                        <a:cs typeface="Times New Roman"/>
                      </a:endParaRPr>
                    </a:p>
                  </a:txBody>
                  <a:tcPr marL="50659" marR="50659" marT="0" marB="0"/>
                </a:tc>
              </a:tr>
              <a:tr h="665181">
                <a:tc>
                  <a:txBody>
                    <a:bodyPr/>
                    <a:lstStyle/>
                    <a:p>
                      <a:pPr marL="0" marR="0" algn="l">
                        <a:spcBef>
                          <a:spcPts val="0"/>
                        </a:spcBef>
                        <a:spcAft>
                          <a:spcPts val="0"/>
                        </a:spcAft>
                      </a:pPr>
                      <a:r>
                        <a:rPr lang="en-US" sz="900">
                          <a:effectLst/>
                        </a:rPr>
                        <a:t>Family</a:t>
                      </a:r>
                    </a:p>
                    <a:p>
                      <a:pPr marL="0" marR="0" algn="l">
                        <a:spcBef>
                          <a:spcPts val="0"/>
                        </a:spcBef>
                        <a:spcAft>
                          <a:spcPts val="0"/>
                        </a:spcAft>
                      </a:pPr>
                      <a:r>
                        <a:rPr lang="en-US" sz="900">
                          <a:effectLst/>
                        </a:rPr>
                        <a:t> </a:t>
                      </a:r>
                    </a:p>
                    <a:p>
                      <a:pPr marL="0" marR="0" algn="l">
                        <a:spcBef>
                          <a:spcPts val="0"/>
                        </a:spcBef>
                        <a:spcAft>
                          <a:spcPts val="0"/>
                        </a:spcAft>
                      </a:pPr>
                      <a:r>
                        <a:rPr lang="en-US" sz="900">
                          <a:effectLst/>
                        </a:rPr>
                        <a:t> </a:t>
                      </a:r>
                    </a:p>
                    <a:p>
                      <a:pPr marL="0" marR="0" algn="l">
                        <a:spcBef>
                          <a:spcPts val="0"/>
                        </a:spcBef>
                        <a:spcAft>
                          <a:spcPts val="0"/>
                        </a:spcAft>
                      </a:pPr>
                      <a:r>
                        <a:rPr lang="en-US" sz="900">
                          <a:effectLst/>
                        </a:rPr>
                        <a:t> </a:t>
                      </a:r>
                      <a:endParaRPr lang="en-US" sz="900">
                        <a:effectLst/>
                        <a:latin typeface="Arial"/>
                        <a:ea typeface="Calibri"/>
                        <a:cs typeface="Times New Roman"/>
                      </a:endParaRPr>
                    </a:p>
                  </a:txBody>
                  <a:tcPr marL="50659" marR="50659" marT="0" marB="0"/>
                </a:tc>
                <a:tc>
                  <a:txBody>
                    <a:bodyPr/>
                    <a:lstStyle/>
                    <a:p>
                      <a:pPr marL="0" marR="0" algn="l">
                        <a:spcBef>
                          <a:spcPts val="0"/>
                        </a:spcBef>
                        <a:spcAft>
                          <a:spcPts val="0"/>
                        </a:spcAft>
                      </a:pPr>
                      <a:r>
                        <a:rPr lang="en-US" sz="900">
                          <a:effectLst/>
                        </a:rPr>
                        <a:t> </a:t>
                      </a:r>
                      <a:endParaRPr lang="en-US" sz="900">
                        <a:effectLst/>
                        <a:latin typeface="Arial"/>
                        <a:ea typeface="Calibri"/>
                        <a:cs typeface="Times New Roman"/>
                      </a:endParaRPr>
                    </a:p>
                  </a:txBody>
                  <a:tcPr marL="50659" marR="50659" marT="0" marB="0"/>
                </a:tc>
                <a:tc>
                  <a:txBody>
                    <a:bodyPr/>
                    <a:lstStyle/>
                    <a:p>
                      <a:pPr marL="0" marR="0" algn="l">
                        <a:spcBef>
                          <a:spcPts val="0"/>
                        </a:spcBef>
                        <a:spcAft>
                          <a:spcPts val="0"/>
                        </a:spcAft>
                      </a:pPr>
                      <a:r>
                        <a:rPr lang="en-US" sz="900">
                          <a:effectLst/>
                        </a:rPr>
                        <a:t> </a:t>
                      </a:r>
                      <a:endParaRPr lang="en-US" sz="900">
                        <a:effectLst/>
                        <a:latin typeface="Arial"/>
                        <a:ea typeface="Calibri"/>
                        <a:cs typeface="Times New Roman"/>
                      </a:endParaRPr>
                    </a:p>
                  </a:txBody>
                  <a:tcPr marL="50659" marR="50659" marT="0" marB="0"/>
                </a:tc>
                <a:tc>
                  <a:txBody>
                    <a:bodyPr/>
                    <a:lstStyle/>
                    <a:p>
                      <a:pPr marL="0" marR="0" algn="l">
                        <a:spcBef>
                          <a:spcPts val="0"/>
                        </a:spcBef>
                        <a:spcAft>
                          <a:spcPts val="0"/>
                        </a:spcAft>
                      </a:pPr>
                      <a:r>
                        <a:rPr lang="en-US" sz="900">
                          <a:effectLst/>
                        </a:rPr>
                        <a:t> </a:t>
                      </a:r>
                      <a:endParaRPr lang="en-US" sz="900">
                        <a:effectLst/>
                        <a:latin typeface="Arial"/>
                        <a:ea typeface="Calibri"/>
                        <a:cs typeface="Times New Roman"/>
                      </a:endParaRPr>
                    </a:p>
                  </a:txBody>
                  <a:tcPr marL="50659" marR="50659" marT="0" marB="0"/>
                </a:tc>
              </a:tr>
              <a:tr h="665181">
                <a:tc>
                  <a:txBody>
                    <a:bodyPr/>
                    <a:lstStyle/>
                    <a:p>
                      <a:pPr marL="0" marR="0" algn="l">
                        <a:spcBef>
                          <a:spcPts val="0"/>
                        </a:spcBef>
                        <a:spcAft>
                          <a:spcPts val="0"/>
                        </a:spcAft>
                      </a:pPr>
                      <a:r>
                        <a:rPr lang="en-US" sz="900">
                          <a:effectLst/>
                        </a:rPr>
                        <a:t>Sports Team</a:t>
                      </a:r>
                    </a:p>
                    <a:p>
                      <a:pPr marL="0" marR="0" algn="l">
                        <a:spcBef>
                          <a:spcPts val="0"/>
                        </a:spcBef>
                        <a:spcAft>
                          <a:spcPts val="0"/>
                        </a:spcAft>
                      </a:pPr>
                      <a:r>
                        <a:rPr lang="en-US" sz="900">
                          <a:effectLst/>
                        </a:rPr>
                        <a:t> </a:t>
                      </a:r>
                    </a:p>
                    <a:p>
                      <a:pPr marL="0" marR="0" algn="l">
                        <a:spcBef>
                          <a:spcPts val="0"/>
                        </a:spcBef>
                        <a:spcAft>
                          <a:spcPts val="0"/>
                        </a:spcAft>
                      </a:pPr>
                      <a:r>
                        <a:rPr lang="en-US" sz="900">
                          <a:effectLst/>
                        </a:rPr>
                        <a:t> </a:t>
                      </a:r>
                    </a:p>
                    <a:p>
                      <a:pPr marL="0" marR="0" algn="l">
                        <a:spcBef>
                          <a:spcPts val="0"/>
                        </a:spcBef>
                        <a:spcAft>
                          <a:spcPts val="0"/>
                        </a:spcAft>
                      </a:pPr>
                      <a:r>
                        <a:rPr lang="en-US" sz="900">
                          <a:effectLst/>
                        </a:rPr>
                        <a:t> </a:t>
                      </a:r>
                      <a:endParaRPr lang="en-US" sz="900">
                        <a:effectLst/>
                        <a:latin typeface="Arial"/>
                        <a:ea typeface="Calibri"/>
                        <a:cs typeface="Times New Roman"/>
                      </a:endParaRPr>
                    </a:p>
                  </a:txBody>
                  <a:tcPr marL="50659" marR="50659" marT="0" marB="0"/>
                </a:tc>
                <a:tc>
                  <a:txBody>
                    <a:bodyPr/>
                    <a:lstStyle/>
                    <a:p>
                      <a:pPr marL="0" marR="0" algn="l">
                        <a:spcBef>
                          <a:spcPts val="0"/>
                        </a:spcBef>
                        <a:spcAft>
                          <a:spcPts val="0"/>
                        </a:spcAft>
                      </a:pPr>
                      <a:r>
                        <a:rPr lang="en-US" sz="900">
                          <a:effectLst/>
                        </a:rPr>
                        <a:t> </a:t>
                      </a:r>
                      <a:endParaRPr lang="en-US" sz="900">
                        <a:effectLst/>
                        <a:latin typeface="Arial"/>
                        <a:ea typeface="Calibri"/>
                        <a:cs typeface="Times New Roman"/>
                      </a:endParaRPr>
                    </a:p>
                  </a:txBody>
                  <a:tcPr marL="50659" marR="50659" marT="0" marB="0"/>
                </a:tc>
                <a:tc>
                  <a:txBody>
                    <a:bodyPr/>
                    <a:lstStyle/>
                    <a:p>
                      <a:pPr marL="0" marR="0" algn="l">
                        <a:spcBef>
                          <a:spcPts val="0"/>
                        </a:spcBef>
                        <a:spcAft>
                          <a:spcPts val="0"/>
                        </a:spcAft>
                      </a:pPr>
                      <a:r>
                        <a:rPr lang="en-US" sz="900" dirty="0">
                          <a:effectLst/>
                        </a:rPr>
                        <a:t> </a:t>
                      </a:r>
                      <a:endParaRPr lang="en-US" sz="900" dirty="0">
                        <a:effectLst/>
                        <a:latin typeface="Arial"/>
                        <a:ea typeface="Calibri"/>
                        <a:cs typeface="Times New Roman"/>
                      </a:endParaRPr>
                    </a:p>
                  </a:txBody>
                  <a:tcPr marL="50659" marR="50659" marT="0" marB="0"/>
                </a:tc>
                <a:tc>
                  <a:txBody>
                    <a:bodyPr/>
                    <a:lstStyle/>
                    <a:p>
                      <a:pPr marL="0" marR="0" algn="l">
                        <a:spcBef>
                          <a:spcPts val="0"/>
                        </a:spcBef>
                        <a:spcAft>
                          <a:spcPts val="0"/>
                        </a:spcAft>
                      </a:pPr>
                      <a:r>
                        <a:rPr lang="en-US" sz="900">
                          <a:effectLst/>
                        </a:rPr>
                        <a:t> </a:t>
                      </a:r>
                      <a:endParaRPr lang="en-US" sz="900">
                        <a:effectLst/>
                        <a:latin typeface="Arial"/>
                        <a:ea typeface="Calibri"/>
                        <a:cs typeface="Times New Roman"/>
                      </a:endParaRPr>
                    </a:p>
                  </a:txBody>
                  <a:tcPr marL="50659" marR="50659" marT="0" marB="0"/>
                </a:tc>
              </a:tr>
              <a:tr h="1164067">
                <a:tc>
                  <a:txBody>
                    <a:bodyPr/>
                    <a:lstStyle/>
                    <a:p>
                      <a:pPr marL="0" marR="0" algn="l">
                        <a:spcBef>
                          <a:spcPts val="0"/>
                        </a:spcBef>
                        <a:spcAft>
                          <a:spcPts val="0"/>
                        </a:spcAft>
                      </a:pPr>
                      <a:r>
                        <a:rPr lang="en-US" sz="900">
                          <a:effectLst/>
                        </a:rPr>
                        <a:t>Club or Activity (Band, 4-H, etc.)</a:t>
                      </a:r>
                    </a:p>
                    <a:p>
                      <a:pPr marL="0" marR="0" algn="l">
                        <a:spcBef>
                          <a:spcPts val="0"/>
                        </a:spcBef>
                        <a:spcAft>
                          <a:spcPts val="0"/>
                        </a:spcAft>
                      </a:pPr>
                      <a:r>
                        <a:rPr lang="en-US" sz="900">
                          <a:effectLst/>
                        </a:rPr>
                        <a:t> </a:t>
                      </a:r>
                    </a:p>
                    <a:p>
                      <a:pPr marL="0" marR="0" algn="l">
                        <a:spcBef>
                          <a:spcPts val="0"/>
                        </a:spcBef>
                        <a:spcAft>
                          <a:spcPts val="0"/>
                        </a:spcAft>
                      </a:pPr>
                      <a:r>
                        <a:rPr lang="en-US" sz="900">
                          <a:effectLst/>
                        </a:rPr>
                        <a:t> </a:t>
                      </a:r>
                    </a:p>
                    <a:p>
                      <a:pPr marL="0" marR="0" algn="l">
                        <a:spcBef>
                          <a:spcPts val="0"/>
                        </a:spcBef>
                        <a:spcAft>
                          <a:spcPts val="0"/>
                        </a:spcAft>
                      </a:pPr>
                      <a:r>
                        <a:rPr lang="en-US" sz="900">
                          <a:effectLst/>
                        </a:rPr>
                        <a:t> </a:t>
                      </a:r>
                      <a:endParaRPr lang="en-US" sz="900">
                        <a:effectLst/>
                        <a:latin typeface="Arial"/>
                        <a:ea typeface="Calibri"/>
                        <a:cs typeface="Times New Roman"/>
                      </a:endParaRPr>
                    </a:p>
                  </a:txBody>
                  <a:tcPr marL="50659" marR="50659" marT="0" marB="0"/>
                </a:tc>
                <a:tc>
                  <a:txBody>
                    <a:bodyPr/>
                    <a:lstStyle/>
                    <a:p>
                      <a:pPr marL="0" marR="0" algn="l">
                        <a:spcBef>
                          <a:spcPts val="0"/>
                        </a:spcBef>
                        <a:spcAft>
                          <a:spcPts val="0"/>
                        </a:spcAft>
                      </a:pPr>
                      <a:r>
                        <a:rPr lang="en-US" sz="900">
                          <a:effectLst/>
                        </a:rPr>
                        <a:t> </a:t>
                      </a:r>
                      <a:endParaRPr lang="en-US" sz="900">
                        <a:effectLst/>
                        <a:latin typeface="Arial"/>
                        <a:ea typeface="Calibri"/>
                        <a:cs typeface="Times New Roman"/>
                      </a:endParaRPr>
                    </a:p>
                  </a:txBody>
                  <a:tcPr marL="50659" marR="50659" marT="0" marB="0"/>
                </a:tc>
                <a:tc>
                  <a:txBody>
                    <a:bodyPr/>
                    <a:lstStyle/>
                    <a:p>
                      <a:pPr marL="0" marR="0" algn="l">
                        <a:spcBef>
                          <a:spcPts val="0"/>
                        </a:spcBef>
                        <a:spcAft>
                          <a:spcPts val="0"/>
                        </a:spcAft>
                      </a:pPr>
                      <a:r>
                        <a:rPr lang="en-US" sz="900">
                          <a:effectLst/>
                        </a:rPr>
                        <a:t> </a:t>
                      </a:r>
                      <a:endParaRPr lang="en-US" sz="900">
                        <a:effectLst/>
                        <a:latin typeface="Arial"/>
                        <a:ea typeface="Calibri"/>
                        <a:cs typeface="Times New Roman"/>
                      </a:endParaRPr>
                    </a:p>
                  </a:txBody>
                  <a:tcPr marL="50659" marR="50659" marT="0" marB="0"/>
                </a:tc>
                <a:tc>
                  <a:txBody>
                    <a:bodyPr/>
                    <a:lstStyle/>
                    <a:p>
                      <a:pPr marL="0" marR="0" algn="l">
                        <a:spcBef>
                          <a:spcPts val="0"/>
                        </a:spcBef>
                        <a:spcAft>
                          <a:spcPts val="0"/>
                        </a:spcAft>
                      </a:pPr>
                      <a:r>
                        <a:rPr lang="en-US" sz="900">
                          <a:effectLst/>
                        </a:rPr>
                        <a:t> </a:t>
                      </a:r>
                      <a:endParaRPr lang="en-US" sz="900">
                        <a:effectLst/>
                        <a:latin typeface="Arial"/>
                        <a:ea typeface="Calibri"/>
                        <a:cs typeface="Times New Roman"/>
                      </a:endParaRPr>
                    </a:p>
                  </a:txBody>
                  <a:tcPr marL="50659" marR="50659" marT="0" marB="0"/>
                </a:tc>
              </a:tr>
              <a:tr h="831476">
                <a:tc>
                  <a:txBody>
                    <a:bodyPr/>
                    <a:lstStyle/>
                    <a:p>
                      <a:pPr marL="0" marR="0" algn="l">
                        <a:spcBef>
                          <a:spcPts val="0"/>
                        </a:spcBef>
                        <a:spcAft>
                          <a:spcPts val="0"/>
                        </a:spcAft>
                      </a:pPr>
                      <a:r>
                        <a:rPr lang="en-US" sz="900">
                          <a:effectLst/>
                        </a:rPr>
                        <a:t>Group of Friends</a:t>
                      </a:r>
                    </a:p>
                    <a:p>
                      <a:pPr marL="0" marR="0" algn="l">
                        <a:spcBef>
                          <a:spcPts val="0"/>
                        </a:spcBef>
                        <a:spcAft>
                          <a:spcPts val="0"/>
                        </a:spcAft>
                      </a:pPr>
                      <a:r>
                        <a:rPr lang="en-US" sz="900">
                          <a:effectLst/>
                        </a:rPr>
                        <a:t> </a:t>
                      </a:r>
                    </a:p>
                    <a:p>
                      <a:pPr marL="0" marR="0" algn="l">
                        <a:spcBef>
                          <a:spcPts val="0"/>
                        </a:spcBef>
                        <a:spcAft>
                          <a:spcPts val="0"/>
                        </a:spcAft>
                      </a:pPr>
                      <a:r>
                        <a:rPr lang="en-US" sz="900">
                          <a:effectLst/>
                        </a:rPr>
                        <a:t> </a:t>
                      </a:r>
                    </a:p>
                    <a:p>
                      <a:pPr marL="0" marR="0" algn="l">
                        <a:spcBef>
                          <a:spcPts val="0"/>
                        </a:spcBef>
                        <a:spcAft>
                          <a:spcPts val="0"/>
                        </a:spcAft>
                      </a:pPr>
                      <a:r>
                        <a:rPr lang="en-US" sz="900">
                          <a:effectLst/>
                        </a:rPr>
                        <a:t> </a:t>
                      </a:r>
                      <a:endParaRPr lang="en-US" sz="900">
                        <a:effectLst/>
                        <a:latin typeface="Arial"/>
                        <a:ea typeface="Calibri"/>
                        <a:cs typeface="Times New Roman"/>
                      </a:endParaRPr>
                    </a:p>
                  </a:txBody>
                  <a:tcPr marL="50659" marR="50659" marT="0" marB="0"/>
                </a:tc>
                <a:tc>
                  <a:txBody>
                    <a:bodyPr/>
                    <a:lstStyle/>
                    <a:p>
                      <a:pPr marL="0" marR="0" algn="l">
                        <a:spcBef>
                          <a:spcPts val="0"/>
                        </a:spcBef>
                        <a:spcAft>
                          <a:spcPts val="0"/>
                        </a:spcAft>
                      </a:pPr>
                      <a:r>
                        <a:rPr lang="en-US" sz="900">
                          <a:effectLst/>
                        </a:rPr>
                        <a:t> </a:t>
                      </a:r>
                      <a:endParaRPr lang="en-US" sz="900">
                        <a:effectLst/>
                        <a:latin typeface="Arial"/>
                        <a:ea typeface="Calibri"/>
                        <a:cs typeface="Times New Roman"/>
                      </a:endParaRPr>
                    </a:p>
                  </a:txBody>
                  <a:tcPr marL="50659" marR="50659" marT="0" marB="0"/>
                </a:tc>
                <a:tc>
                  <a:txBody>
                    <a:bodyPr/>
                    <a:lstStyle/>
                    <a:p>
                      <a:pPr marL="0" marR="0" algn="l">
                        <a:spcBef>
                          <a:spcPts val="0"/>
                        </a:spcBef>
                        <a:spcAft>
                          <a:spcPts val="0"/>
                        </a:spcAft>
                      </a:pPr>
                      <a:r>
                        <a:rPr lang="en-US" sz="900">
                          <a:effectLst/>
                        </a:rPr>
                        <a:t> </a:t>
                      </a:r>
                      <a:endParaRPr lang="en-US" sz="900">
                        <a:effectLst/>
                        <a:latin typeface="Arial"/>
                        <a:ea typeface="Calibri"/>
                        <a:cs typeface="Times New Roman"/>
                      </a:endParaRPr>
                    </a:p>
                  </a:txBody>
                  <a:tcPr marL="50659" marR="50659" marT="0" marB="0"/>
                </a:tc>
                <a:tc>
                  <a:txBody>
                    <a:bodyPr/>
                    <a:lstStyle/>
                    <a:p>
                      <a:pPr marL="0" marR="0" algn="l">
                        <a:spcBef>
                          <a:spcPts val="0"/>
                        </a:spcBef>
                        <a:spcAft>
                          <a:spcPts val="0"/>
                        </a:spcAft>
                      </a:pPr>
                      <a:r>
                        <a:rPr lang="en-US" sz="900">
                          <a:effectLst/>
                        </a:rPr>
                        <a:t> </a:t>
                      </a:r>
                      <a:endParaRPr lang="en-US" sz="900">
                        <a:effectLst/>
                        <a:latin typeface="Arial"/>
                        <a:ea typeface="Calibri"/>
                        <a:cs typeface="Times New Roman"/>
                      </a:endParaRPr>
                    </a:p>
                  </a:txBody>
                  <a:tcPr marL="50659" marR="50659" marT="0" marB="0"/>
                </a:tc>
              </a:tr>
              <a:tr h="665181">
                <a:tc>
                  <a:txBody>
                    <a:bodyPr/>
                    <a:lstStyle/>
                    <a:p>
                      <a:pPr marL="0" marR="0" algn="l">
                        <a:spcBef>
                          <a:spcPts val="0"/>
                        </a:spcBef>
                        <a:spcAft>
                          <a:spcPts val="0"/>
                        </a:spcAft>
                      </a:pPr>
                      <a:r>
                        <a:rPr lang="en-US" sz="900" dirty="0">
                          <a:effectLst/>
                        </a:rPr>
                        <a:t>School</a:t>
                      </a:r>
                    </a:p>
                    <a:p>
                      <a:pPr marL="0" marR="0" algn="l">
                        <a:spcBef>
                          <a:spcPts val="0"/>
                        </a:spcBef>
                        <a:spcAft>
                          <a:spcPts val="0"/>
                        </a:spcAft>
                      </a:pPr>
                      <a:r>
                        <a:rPr lang="en-US" sz="900" dirty="0">
                          <a:effectLst/>
                        </a:rPr>
                        <a:t> </a:t>
                      </a:r>
                    </a:p>
                    <a:p>
                      <a:pPr marL="0" marR="0" algn="l">
                        <a:spcBef>
                          <a:spcPts val="0"/>
                        </a:spcBef>
                        <a:spcAft>
                          <a:spcPts val="0"/>
                        </a:spcAft>
                      </a:pPr>
                      <a:r>
                        <a:rPr lang="en-US" sz="900" dirty="0">
                          <a:effectLst/>
                        </a:rPr>
                        <a:t> </a:t>
                      </a:r>
                    </a:p>
                    <a:p>
                      <a:pPr marL="0" marR="0" algn="l">
                        <a:spcBef>
                          <a:spcPts val="0"/>
                        </a:spcBef>
                        <a:spcAft>
                          <a:spcPts val="0"/>
                        </a:spcAft>
                      </a:pPr>
                      <a:r>
                        <a:rPr lang="en-US" sz="900" dirty="0">
                          <a:effectLst/>
                        </a:rPr>
                        <a:t> </a:t>
                      </a:r>
                      <a:endParaRPr lang="en-US" sz="900" dirty="0">
                        <a:effectLst/>
                        <a:latin typeface="Arial"/>
                        <a:ea typeface="Calibri"/>
                        <a:cs typeface="Times New Roman"/>
                      </a:endParaRPr>
                    </a:p>
                  </a:txBody>
                  <a:tcPr marL="50659" marR="50659" marT="0" marB="0"/>
                </a:tc>
                <a:tc>
                  <a:txBody>
                    <a:bodyPr/>
                    <a:lstStyle/>
                    <a:p>
                      <a:pPr marL="0" marR="0" algn="l">
                        <a:spcBef>
                          <a:spcPts val="0"/>
                        </a:spcBef>
                        <a:spcAft>
                          <a:spcPts val="0"/>
                        </a:spcAft>
                      </a:pPr>
                      <a:r>
                        <a:rPr lang="en-US" sz="900">
                          <a:effectLst/>
                        </a:rPr>
                        <a:t> </a:t>
                      </a:r>
                      <a:endParaRPr lang="en-US" sz="900">
                        <a:effectLst/>
                        <a:latin typeface="Arial"/>
                        <a:ea typeface="Calibri"/>
                        <a:cs typeface="Times New Roman"/>
                      </a:endParaRPr>
                    </a:p>
                  </a:txBody>
                  <a:tcPr marL="50659" marR="50659" marT="0" marB="0"/>
                </a:tc>
                <a:tc>
                  <a:txBody>
                    <a:bodyPr/>
                    <a:lstStyle/>
                    <a:p>
                      <a:pPr marL="0" marR="0" algn="l">
                        <a:spcBef>
                          <a:spcPts val="0"/>
                        </a:spcBef>
                        <a:spcAft>
                          <a:spcPts val="0"/>
                        </a:spcAft>
                      </a:pPr>
                      <a:r>
                        <a:rPr lang="en-US" sz="900">
                          <a:effectLst/>
                        </a:rPr>
                        <a:t> </a:t>
                      </a:r>
                      <a:endParaRPr lang="en-US" sz="900">
                        <a:effectLst/>
                        <a:latin typeface="Arial"/>
                        <a:ea typeface="Calibri"/>
                        <a:cs typeface="Times New Roman"/>
                      </a:endParaRPr>
                    </a:p>
                  </a:txBody>
                  <a:tcPr marL="50659" marR="50659" marT="0" marB="0"/>
                </a:tc>
                <a:tc>
                  <a:txBody>
                    <a:bodyPr/>
                    <a:lstStyle/>
                    <a:p>
                      <a:pPr marL="0" marR="0" algn="l">
                        <a:spcBef>
                          <a:spcPts val="0"/>
                        </a:spcBef>
                        <a:spcAft>
                          <a:spcPts val="0"/>
                        </a:spcAft>
                      </a:pPr>
                      <a:r>
                        <a:rPr lang="en-US" sz="900">
                          <a:effectLst/>
                        </a:rPr>
                        <a:t> </a:t>
                      </a:r>
                      <a:endParaRPr lang="en-US" sz="900">
                        <a:effectLst/>
                        <a:latin typeface="Arial"/>
                        <a:ea typeface="Calibri"/>
                        <a:cs typeface="Times New Roman"/>
                      </a:endParaRPr>
                    </a:p>
                  </a:txBody>
                  <a:tcPr marL="50659" marR="50659" marT="0" marB="0"/>
                </a:tc>
              </a:tr>
              <a:tr h="831476">
                <a:tc>
                  <a:txBody>
                    <a:bodyPr/>
                    <a:lstStyle/>
                    <a:p>
                      <a:pPr marL="0" marR="0" algn="l">
                        <a:spcBef>
                          <a:spcPts val="0"/>
                        </a:spcBef>
                        <a:spcAft>
                          <a:spcPts val="0"/>
                        </a:spcAft>
                      </a:pPr>
                      <a:r>
                        <a:rPr lang="en-US" sz="900" dirty="0">
                          <a:effectLst/>
                        </a:rPr>
                        <a:t>Church</a:t>
                      </a:r>
                    </a:p>
                    <a:p>
                      <a:pPr marL="0" marR="0" algn="l">
                        <a:spcBef>
                          <a:spcPts val="0"/>
                        </a:spcBef>
                        <a:spcAft>
                          <a:spcPts val="0"/>
                        </a:spcAft>
                      </a:pPr>
                      <a:r>
                        <a:rPr lang="en-US" sz="900" dirty="0">
                          <a:effectLst/>
                        </a:rPr>
                        <a:t> </a:t>
                      </a:r>
                    </a:p>
                    <a:p>
                      <a:pPr marL="0" marR="0" algn="l">
                        <a:spcBef>
                          <a:spcPts val="0"/>
                        </a:spcBef>
                        <a:spcAft>
                          <a:spcPts val="0"/>
                        </a:spcAft>
                      </a:pPr>
                      <a:r>
                        <a:rPr lang="en-US" sz="900" dirty="0">
                          <a:effectLst/>
                        </a:rPr>
                        <a:t> </a:t>
                      </a:r>
                    </a:p>
                    <a:p>
                      <a:pPr marL="0" marR="0" algn="l">
                        <a:spcBef>
                          <a:spcPts val="0"/>
                        </a:spcBef>
                        <a:spcAft>
                          <a:spcPts val="0"/>
                        </a:spcAft>
                      </a:pPr>
                      <a:r>
                        <a:rPr lang="en-US" sz="900" dirty="0">
                          <a:effectLst/>
                        </a:rPr>
                        <a:t> </a:t>
                      </a:r>
                    </a:p>
                    <a:p>
                      <a:pPr marL="0" marR="0" algn="l">
                        <a:spcBef>
                          <a:spcPts val="0"/>
                        </a:spcBef>
                        <a:spcAft>
                          <a:spcPts val="0"/>
                        </a:spcAft>
                      </a:pPr>
                      <a:r>
                        <a:rPr lang="en-US" sz="900" dirty="0">
                          <a:effectLst/>
                        </a:rPr>
                        <a:t> </a:t>
                      </a:r>
                      <a:endParaRPr lang="en-US" sz="900" dirty="0">
                        <a:effectLst/>
                        <a:latin typeface="Arial"/>
                        <a:ea typeface="Calibri"/>
                        <a:cs typeface="Times New Roman"/>
                      </a:endParaRPr>
                    </a:p>
                  </a:txBody>
                  <a:tcPr marL="50659" marR="50659" marT="0" marB="0"/>
                </a:tc>
                <a:tc>
                  <a:txBody>
                    <a:bodyPr/>
                    <a:lstStyle/>
                    <a:p>
                      <a:pPr marL="0" marR="0" algn="l">
                        <a:spcBef>
                          <a:spcPts val="0"/>
                        </a:spcBef>
                        <a:spcAft>
                          <a:spcPts val="0"/>
                        </a:spcAft>
                      </a:pPr>
                      <a:r>
                        <a:rPr lang="en-US" sz="900" dirty="0">
                          <a:effectLst/>
                        </a:rPr>
                        <a:t> </a:t>
                      </a:r>
                      <a:endParaRPr lang="en-US" sz="900" dirty="0">
                        <a:effectLst/>
                        <a:latin typeface="Arial"/>
                        <a:ea typeface="Calibri"/>
                        <a:cs typeface="Times New Roman"/>
                      </a:endParaRPr>
                    </a:p>
                  </a:txBody>
                  <a:tcPr marL="50659" marR="50659" marT="0" marB="0"/>
                </a:tc>
                <a:tc>
                  <a:txBody>
                    <a:bodyPr/>
                    <a:lstStyle/>
                    <a:p>
                      <a:pPr marL="0" marR="0" algn="l">
                        <a:spcBef>
                          <a:spcPts val="0"/>
                        </a:spcBef>
                        <a:spcAft>
                          <a:spcPts val="0"/>
                        </a:spcAft>
                      </a:pPr>
                      <a:r>
                        <a:rPr lang="en-US" sz="900" dirty="0">
                          <a:effectLst/>
                        </a:rPr>
                        <a:t> </a:t>
                      </a:r>
                      <a:endParaRPr lang="en-US" sz="900" dirty="0">
                        <a:effectLst/>
                        <a:latin typeface="Arial"/>
                        <a:ea typeface="Calibri"/>
                        <a:cs typeface="Times New Roman"/>
                      </a:endParaRPr>
                    </a:p>
                  </a:txBody>
                  <a:tcPr marL="50659" marR="50659" marT="0" marB="0"/>
                </a:tc>
                <a:tc>
                  <a:txBody>
                    <a:bodyPr/>
                    <a:lstStyle/>
                    <a:p>
                      <a:pPr marL="0" marR="0" algn="l">
                        <a:spcBef>
                          <a:spcPts val="0"/>
                        </a:spcBef>
                        <a:spcAft>
                          <a:spcPts val="0"/>
                        </a:spcAft>
                      </a:pPr>
                      <a:r>
                        <a:rPr lang="en-US" sz="900" dirty="0">
                          <a:effectLst/>
                        </a:rPr>
                        <a:t> </a:t>
                      </a:r>
                      <a:endParaRPr lang="en-US" sz="900" dirty="0">
                        <a:effectLst/>
                        <a:latin typeface="Arial"/>
                        <a:ea typeface="Calibri"/>
                        <a:cs typeface="Times New Roman"/>
                      </a:endParaRPr>
                    </a:p>
                  </a:txBody>
                  <a:tcPr marL="50659" marR="50659" marT="0" marB="0"/>
                </a:tc>
              </a:tr>
            </a:tbl>
          </a:graphicData>
        </a:graphic>
      </p:graphicFrame>
      <p:sp>
        <p:nvSpPr>
          <p:cNvPr id="3" name="TextBox 2"/>
          <p:cNvSpPr txBox="1"/>
          <p:nvPr/>
        </p:nvSpPr>
        <p:spPr>
          <a:xfrm>
            <a:off x="6324600" y="76199"/>
            <a:ext cx="2655277" cy="276999"/>
          </a:xfrm>
          <a:prstGeom prst="rect">
            <a:avLst/>
          </a:prstGeom>
          <a:noFill/>
        </p:spPr>
        <p:txBody>
          <a:bodyPr wrap="square" rtlCol="0">
            <a:spAutoFit/>
          </a:bodyPr>
          <a:lstStyle/>
          <a:p>
            <a:r>
              <a:rPr lang="en-US" sz="1200" dirty="0" smtClean="0"/>
              <a:t>Session 2: Catholic Community</a:t>
            </a:r>
            <a:endParaRPr lang="en-US" sz="1200" dirty="0"/>
          </a:p>
        </p:txBody>
      </p:sp>
      <p:sp>
        <p:nvSpPr>
          <p:cNvPr id="4" name="Rectangle 3"/>
          <p:cNvSpPr/>
          <p:nvPr/>
        </p:nvSpPr>
        <p:spPr>
          <a:xfrm rot="1648937">
            <a:off x="1710318" y="2850954"/>
            <a:ext cx="7176965" cy="1754326"/>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cap="none" spc="0" dirty="0" smtClean="0">
                <a:ln/>
                <a:solidFill>
                  <a:schemeClr val="accent3"/>
                </a:solidFill>
                <a:effectLst/>
              </a:rPr>
              <a:t>Your Experiences </a:t>
            </a:r>
          </a:p>
          <a:p>
            <a:pPr algn="ctr"/>
            <a:r>
              <a:rPr lang="en-US" sz="5400" b="1" cap="none" spc="0" dirty="0" smtClean="0">
                <a:ln/>
                <a:solidFill>
                  <a:schemeClr val="accent3"/>
                </a:solidFill>
                <a:effectLst/>
              </a:rPr>
              <a:t>of Community</a:t>
            </a:r>
            <a:endParaRPr lang="en-US" sz="5400" b="1" cap="none" spc="0" dirty="0">
              <a:ln/>
              <a:solidFill>
                <a:schemeClr val="accent3"/>
              </a:solidFill>
              <a:effectLst/>
            </a:endParaRPr>
          </a:p>
        </p:txBody>
      </p:sp>
      <p:pic>
        <p:nvPicPr>
          <p:cNvPr id="5" name="Picture 4" descr="C:\Users\ccase\AppData\Local\Microsoft\Windows\INetCache\IE\D39DTYV2\crossdove1[1].png"/>
          <p:cNvPicPr/>
          <p:nvPr/>
        </p:nvPicPr>
        <p:blipFill>
          <a:blip r:embed="rId2" cstate="print">
            <a:extLst>
              <a:ext uri="{BEBA8EAE-BF5A-486C-A8C5-ECC9F3942E4B}">
                <a14:imgProps xmlns:a14="http://schemas.microsoft.com/office/drawing/2010/main">
                  <a14:imgLayer r:embed="rId3">
                    <a14:imgEffect>
                      <a14:brightnessContrast bright="4000" contrast="4000"/>
                    </a14:imgEffect>
                  </a14:imgLayer>
                </a14:imgProps>
              </a:ext>
              <a:ext uri="{28A0092B-C50C-407E-A947-70E740481C1C}">
                <a14:useLocalDpi xmlns:a14="http://schemas.microsoft.com/office/drawing/2010/main" val="0"/>
              </a:ext>
            </a:extLst>
          </a:blip>
          <a:srcRect/>
          <a:stretch>
            <a:fillRect/>
          </a:stretch>
        </p:blipFill>
        <p:spPr bwMode="auto">
          <a:xfrm>
            <a:off x="7118838" y="2318417"/>
            <a:ext cx="1066800" cy="1409700"/>
          </a:xfrm>
          <a:prstGeom prst="rect">
            <a:avLst/>
          </a:prstGeom>
          <a:noFill/>
          <a:ln>
            <a:noFill/>
          </a:ln>
          <a:effectLst>
            <a:outerShdw blurRad="50800" dist="50800" dir="5400000" algn="ctr" rotWithShape="0">
              <a:srgbClr val="000000">
                <a:alpha val="5000"/>
              </a:srgbClr>
            </a:outerShdw>
          </a:effectLst>
        </p:spPr>
      </p:pic>
    </p:spTree>
    <p:extLst>
      <p:ext uri="{BB962C8B-B14F-4D97-AF65-F5344CB8AC3E}">
        <p14:creationId xmlns:p14="http://schemas.microsoft.com/office/powerpoint/2010/main" val="289581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1957" y="2209800"/>
            <a:ext cx="4876800" cy="4279539"/>
          </a:xfrm>
          <a:prstGeom prst="rect">
            <a:avLst/>
          </a:prstGeom>
        </p:spPr>
      </p:pic>
      <p:sp>
        <p:nvSpPr>
          <p:cNvPr id="3" name="TextBox 2"/>
          <p:cNvSpPr txBox="1"/>
          <p:nvPr/>
        </p:nvSpPr>
        <p:spPr>
          <a:xfrm>
            <a:off x="533400" y="3798277"/>
            <a:ext cx="2514600" cy="646331"/>
          </a:xfrm>
          <a:prstGeom prst="rect">
            <a:avLst/>
          </a:prstGeom>
          <a:noFill/>
        </p:spPr>
        <p:txBody>
          <a:bodyPr wrap="square" rtlCol="0">
            <a:spAutoFit/>
          </a:bodyPr>
          <a:lstStyle/>
          <a:p>
            <a:pPr algn="ctr"/>
            <a:r>
              <a:rPr lang="en-US" dirty="0" smtClean="0"/>
              <a:t>Trinity:</a:t>
            </a:r>
          </a:p>
          <a:p>
            <a:pPr algn="ctr"/>
            <a:r>
              <a:rPr lang="en-US" dirty="0" smtClean="0"/>
              <a:t>God as community</a:t>
            </a:r>
            <a:endParaRPr lang="en-US" dirty="0"/>
          </a:p>
        </p:txBody>
      </p:sp>
      <p:sp>
        <p:nvSpPr>
          <p:cNvPr id="4" name="TextBox 3"/>
          <p:cNvSpPr txBox="1"/>
          <p:nvPr/>
        </p:nvSpPr>
        <p:spPr>
          <a:xfrm>
            <a:off x="685800" y="2054551"/>
            <a:ext cx="2971800" cy="923330"/>
          </a:xfrm>
          <a:prstGeom prst="rect">
            <a:avLst/>
          </a:prstGeom>
          <a:noFill/>
        </p:spPr>
        <p:txBody>
          <a:bodyPr wrap="square" rtlCol="0">
            <a:spAutoFit/>
          </a:bodyPr>
          <a:lstStyle/>
          <a:p>
            <a:pPr algn="ctr"/>
            <a:r>
              <a:rPr lang="en-US" dirty="0" smtClean="0"/>
              <a:t>The Christian Community as Mystical Body of Christ </a:t>
            </a:r>
            <a:endParaRPr lang="en-US" dirty="0"/>
          </a:p>
        </p:txBody>
      </p:sp>
      <p:sp>
        <p:nvSpPr>
          <p:cNvPr id="5" name="TextBox 4"/>
          <p:cNvSpPr txBox="1"/>
          <p:nvPr/>
        </p:nvSpPr>
        <p:spPr>
          <a:xfrm>
            <a:off x="3420208" y="1678576"/>
            <a:ext cx="2209800" cy="646331"/>
          </a:xfrm>
          <a:prstGeom prst="rect">
            <a:avLst/>
          </a:prstGeom>
          <a:noFill/>
        </p:spPr>
        <p:txBody>
          <a:bodyPr wrap="square" rtlCol="0">
            <a:spAutoFit/>
          </a:bodyPr>
          <a:lstStyle/>
          <a:p>
            <a:pPr algn="ctr"/>
            <a:r>
              <a:rPr lang="en-US" dirty="0" smtClean="0"/>
              <a:t>Transformational Communion</a:t>
            </a:r>
            <a:endParaRPr lang="en-US" dirty="0"/>
          </a:p>
        </p:txBody>
      </p:sp>
      <p:sp>
        <p:nvSpPr>
          <p:cNvPr id="6" name="TextBox 5"/>
          <p:cNvSpPr txBox="1"/>
          <p:nvPr/>
        </p:nvSpPr>
        <p:spPr>
          <a:xfrm>
            <a:off x="5630008" y="2595484"/>
            <a:ext cx="2523392" cy="369332"/>
          </a:xfrm>
          <a:prstGeom prst="rect">
            <a:avLst/>
          </a:prstGeom>
          <a:noFill/>
        </p:spPr>
        <p:txBody>
          <a:bodyPr wrap="square" rtlCol="0">
            <a:spAutoFit/>
          </a:bodyPr>
          <a:lstStyle/>
          <a:p>
            <a:r>
              <a:rPr lang="en-US" dirty="0" smtClean="0"/>
              <a:t>Love of the Poor</a:t>
            </a:r>
            <a:endParaRPr lang="en-US" dirty="0"/>
          </a:p>
        </p:txBody>
      </p:sp>
      <p:sp>
        <p:nvSpPr>
          <p:cNvPr id="7" name="TextBox 6"/>
          <p:cNvSpPr txBox="1"/>
          <p:nvPr/>
        </p:nvSpPr>
        <p:spPr>
          <a:xfrm>
            <a:off x="6025662" y="4015209"/>
            <a:ext cx="2362200" cy="369332"/>
          </a:xfrm>
          <a:prstGeom prst="rect">
            <a:avLst/>
          </a:prstGeom>
          <a:noFill/>
        </p:spPr>
        <p:txBody>
          <a:bodyPr wrap="square" rtlCol="0">
            <a:spAutoFit/>
          </a:bodyPr>
          <a:lstStyle/>
          <a:p>
            <a:r>
              <a:rPr lang="en-US" dirty="0" smtClean="0"/>
              <a:t>Sharing Our Gifts</a:t>
            </a:r>
            <a:endParaRPr lang="en-US" dirty="0"/>
          </a:p>
        </p:txBody>
      </p:sp>
      <p:sp>
        <p:nvSpPr>
          <p:cNvPr id="8" name="TextBox 7"/>
          <p:cNvSpPr txBox="1"/>
          <p:nvPr/>
        </p:nvSpPr>
        <p:spPr>
          <a:xfrm>
            <a:off x="6324600" y="76199"/>
            <a:ext cx="2655277" cy="276999"/>
          </a:xfrm>
          <a:prstGeom prst="rect">
            <a:avLst/>
          </a:prstGeom>
          <a:noFill/>
        </p:spPr>
        <p:txBody>
          <a:bodyPr wrap="square" rtlCol="0">
            <a:spAutoFit/>
          </a:bodyPr>
          <a:lstStyle/>
          <a:p>
            <a:r>
              <a:rPr lang="en-US" sz="1200" dirty="0" smtClean="0"/>
              <a:t>Session 2: Catholic Community</a:t>
            </a:r>
            <a:endParaRPr lang="en-US" sz="1200" dirty="0"/>
          </a:p>
        </p:txBody>
      </p:sp>
      <p:sp>
        <p:nvSpPr>
          <p:cNvPr id="9" name="Rectangle 8"/>
          <p:cNvSpPr/>
          <p:nvPr/>
        </p:nvSpPr>
        <p:spPr>
          <a:xfrm>
            <a:off x="914400" y="457200"/>
            <a:ext cx="7889631" cy="89255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Catholic Community</a:t>
            </a:r>
            <a:endParaRPr lang="en-US" sz="5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0" name="Picture 9" descr="C:\Users\ccase\AppData\Local\Microsoft\Windows\INetCache\IE\D39DTYV2\crossdove1[1].png"/>
          <p:cNvPicPr/>
          <p:nvPr/>
        </p:nvPicPr>
        <p:blipFill>
          <a:blip r:embed="rId3" cstate="print">
            <a:extLst>
              <a:ext uri="{BEBA8EAE-BF5A-486C-A8C5-ECC9F3942E4B}">
                <a14:imgProps xmlns:a14="http://schemas.microsoft.com/office/drawing/2010/main">
                  <a14:imgLayer r:embed="rId4">
                    <a14:imgEffect>
                      <a14:brightnessContrast bright="4000" contrast="4000"/>
                    </a14:imgEffect>
                  </a14:imgLayer>
                </a14:imgProps>
              </a:ext>
              <a:ext uri="{28A0092B-C50C-407E-A947-70E740481C1C}">
                <a14:useLocalDpi xmlns:a14="http://schemas.microsoft.com/office/drawing/2010/main" val="0"/>
              </a:ext>
            </a:extLst>
          </a:blip>
          <a:srcRect/>
          <a:stretch>
            <a:fillRect/>
          </a:stretch>
        </p:blipFill>
        <p:spPr bwMode="auto">
          <a:xfrm>
            <a:off x="356088" y="587019"/>
            <a:ext cx="659424" cy="704850"/>
          </a:xfrm>
          <a:prstGeom prst="rect">
            <a:avLst/>
          </a:prstGeom>
          <a:noFill/>
          <a:ln>
            <a:noFill/>
          </a:ln>
          <a:effectLst>
            <a:outerShdw blurRad="50800" dist="50800" dir="5400000" algn="ctr" rotWithShape="0">
              <a:srgbClr val="000000">
                <a:alpha val="5000"/>
              </a:srgbClr>
            </a:outerShdw>
          </a:effectLst>
        </p:spPr>
      </p:pic>
    </p:spTree>
    <p:extLst>
      <p:ext uri="{BB962C8B-B14F-4D97-AF65-F5344CB8AC3E}">
        <p14:creationId xmlns:p14="http://schemas.microsoft.com/office/powerpoint/2010/main" val="25483537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6452</TotalTime>
  <Words>1562</Words>
  <Application>Microsoft Office PowerPoint</Application>
  <PresentationFormat>On-screen Show (4:3)</PresentationFormat>
  <Paragraphs>328</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Aspect</vt:lpstr>
      <vt:lpstr>One in the Spirit Retreat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Videos</vt:lpstr>
      <vt:lpstr>Reflect</vt:lpstr>
      <vt:lpstr>PowerPoint Presentation</vt:lpstr>
      <vt:lpstr>PowerPoint Presentation</vt:lpstr>
      <vt:lpstr>PowerPoint Presentation</vt:lpstr>
      <vt:lpstr>PowerPoint Presentation</vt:lpstr>
      <vt:lpstr>“What good is it, my brothers, if someone says he has faith but does not have works? Can that faith save him?  If a brother or sister has nothing to wear and has no food for the day, and one of you says to them, “Go in peace, keep warm, and eat well,” but you do not give them the necessities of the body, what good is it?” (James 2: 14 – 16)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Please complete and turn in your  Commitment Card.</vt:lpstr>
      <vt:lpstr>Videos</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One in the Spirit Retreat</dc:title>
  <dc:creator>Cindee Case</dc:creator>
  <cp:lastModifiedBy>Carla Hlavac</cp:lastModifiedBy>
  <cp:revision>34</cp:revision>
  <dcterms:created xsi:type="dcterms:W3CDTF">2018-05-03T15:51:31Z</dcterms:created>
  <dcterms:modified xsi:type="dcterms:W3CDTF">2018-06-04T15:47:58Z</dcterms:modified>
</cp:coreProperties>
</file>